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943" r:id="rId2"/>
    <p:sldId id="403" r:id="rId3"/>
    <p:sldId id="404" r:id="rId4"/>
    <p:sldId id="405" r:id="rId5"/>
    <p:sldId id="499" r:id="rId6"/>
    <p:sldId id="406" r:id="rId7"/>
    <p:sldId id="787" r:id="rId8"/>
    <p:sldId id="795" r:id="rId9"/>
    <p:sldId id="791" r:id="rId10"/>
    <p:sldId id="792" r:id="rId11"/>
    <p:sldId id="793" r:id="rId12"/>
    <p:sldId id="407" r:id="rId13"/>
    <p:sldId id="790" r:id="rId14"/>
    <p:sldId id="796" r:id="rId15"/>
    <p:sldId id="408" r:id="rId16"/>
    <p:sldId id="409" r:id="rId17"/>
    <p:sldId id="944" r:id="rId18"/>
    <p:sldId id="411" r:id="rId19"/>
    <p:sldId id="412" r:id="rId20"/>
    <p:sldId id="446" r:id="rId21"/>
    <p:sldId id="413" r:id="rId22"/>
    <p:sldId id="414" r:id="rId23"/>
    <p:sldId id="445" r:id="rId24"/>
    <p:sldId id="444" r:id="rId25"/>
    <p:sldId id="415" r:id="rId26"/>
    <p:sldId id="417" r:id="rId27"/>
    <p:sldId id="797" r:id="rId28"/>
    <p:sldId id="798" r:id="rId29"/>
    <p:sldId id="799" r:id="rId30"/>
    <p:sldId id="800" r:id="rId31"/>
    <p:sldId id="422" r:id="rId32"/>
    <p:sldId id="423" r:id="rId33"/>
    <p:sldId id="945" r:id="rId34"/>
    <p:sldId id="425" r:id="rId35"/>
    <p:sldId id="426" r:id="rId36"/>
    <p:sldId id="427" r:id="rId37"/>
    <p:sldId id="428" r:id="rId38"/>
    <p:sldId id="429" r:id="rId39"/>
    <p:sldId id="801" r:id="rId40"/>
    <p:sldId id="430" r:id="rId41"/>
    <p:sldId id="431" r:id="rId4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88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37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02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10.png"/><Relationship Id="rId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10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ydrogen_spectral_serie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0.png"/><Relationship Id="rId3" Type="http://schemas.openxmlformats.org/officeDocument/2006/relationships/image" Target="../media/image200.png"/><Relationship Id="rId7" Type="http://schemas.openxmlformats.org/officeDocument/2006/relationships/image" Target="../media/image361.png"/><Relationship Id="rId12" Type="http://schemas.openxmlformats.org/officeDocument/2006/relationships/image" Target="../media/image370.png"/><Relationship Id="rId17" Type="http://schemas.openxmlformats.org/officeDocument/2006/relationships/image" Target="../media/image442.png"/><Relationship Id="rId2" Type="http://schemas.openxmlformats.org/officeDocument/2006/relationships/image" Target="../media/image50.png"/><Relationship Id="rId16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11" Type="http://schemas.openxmlformats.org/officeDocument/2006/relationships/image" Target="../media/image381.png"/><Relationship Id="rId5" Type="http://schemas.openxmlformats.org/officeDocument/2006/relationships/image" Target="../media/image362.png"/><Relationship Id="rId15" Type="http://schemas.openxmlformats.org/officeDocument/2006/relationships/image" Target="../media/image410.png"/><Relationship Id="rId4" Type="http://schemas.openxmlformats.org/officeDocument/2006/relationships/image" Target="../media/image210.png"/><Relationship Id="rId14" Type="http://schemas.openxmlformats.org/officeDocument/2006/relationships/image" Target="../media/image40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0.png"/><Relationship Id="rId18" Type="http://schemas.openxmlformats.org/officeDocument/2006/relationships/image" Target="../media/image471.png"/><Relationship Id="rId21" Type="http://schemas.openxmlformats.org/officeDocument/2006/relationships/image" Target="../media/image521.png"/><Relationship Id="rId12" Type="http://schemas.openxmlformats.org/officeDocument/2006/relationships/image" Target="../media/image440.png"/><Relationship Id="rId7" Type="http://schemas.openxmlformats.org/officeDocument/2006/relationships/image" Target="../media/image360.png"/><Relationship Id="rId17" Type="http://schemas.openxmlformats.org/officeDocument/2006/relationships/image" Target="../media/image491.png"/><Relationship Id="rId2" Type="http://schemas.openxmlformats.org/officeDocument/2006/relationships/image" Target="../media/image51.png"/><Relationship Id="rId16" Type="http://schemas.openxmlformats.org/officeDocument/2006/relationships/image" Target="../media/image481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15" Type="http://schemas.openxmlformats.org/officeDocument/2006/relationships/image" Target="../media/image52.png"/><Relationship Id="rId23" Type="http://schemas.openxmlformats.org/officeDocument/2006/relationships/image" Target="../media/image541.png"/><Relationship Id="rId19" Type="http://schemas.openxmlformats.org/officeDocument/2006/relationships/image" Target="../media/image53.png"/><Relationship Id="rId14" Type="http://schemas.openxmlformats.org/officeDocument/2006/relationships/image" Target="../media/image461.png"/><Relationship Id="rId9" Type="http://schemas.openxmlformats.org/officeDocument/2006/relationships/image" Target="../media/image380.png"/><Relationship Id="rId22" Type="http://schemas.openxmlformats.org/officeDocument/2006/relationships/image" Target="../media/image5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0.png"/><Relationship Id="rId3" Type="http://schemas.openxmlformats.org/officeDocument/2006/relationships/image" Target="../media/image511.png"/><Relationship Id="rId7" Type="http://schemas.openxmlformats.org/officeDocument/2006/relationships/image" Target="../media/image490.png"/><Relationship Id="rId12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11" Type="http://schemas.openxmlformats.org/officeDocument/2006/relationships/image" Target="../media/image540.png"/><Relationship Id="rId5" Type="http://schemas.openxmlformats.org/officeDocument/2006/relationships/image" Target="../media/image470.png"/><Relationship Id="rId15" Type="http://schemas.openxmlformats.org/officeDocument/2006/relationships/image" Target="../media/image56.png"/><Relationship Id="rId10" Type="http://schemas.openxmlformats.org/officeDocument/2006/relationships/image" Target="../media/image530.png"/><Relationship Id="rId4" Type="http://schemas.openxmlformats.org/officeDocument/2006/relationships/image" Target="../media/image460.png"/><Relationship Id="rId9" Type="http://schemas.openxmlformats.org/officeDocument/2006/relationships/image" Target="../media/image520.png"/><Relationship Id="rId14" Type="http://schemas.openxmlformats.org/officeDocument/2006/relationships/image" Target="../media/image5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7" Type="http://schemas.openxmlformats.org/officeDocument/2006/relationships/image" Target="../media/image580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0.png"/><Relationship Id="rId11" Type="http://schemas.openxmlformats.org/officeDocument/2006/relationships/image" Target="../media/image492.png"/><Relationship Id="rId5" Type="http://schemas.openxmlformats.org/officeDocument/2006/relationships/image" Target="../media/image430.png"/><Relationship Id="rId10" Type="http://schemas.openxmlformats.org/officeDocument/2006/relationships/image" Target="../media/image451.png"/><Relationship Id="rId9" Type="http://schemas.openxmlformats.org/officeDocument/2006/relationships/image" Target="../media/image4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7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371.png"/><Relationship Id="rId10" Type="http://schemas.openxmlformats.org/officeDocument/2006/relationships/image" Target="../media/image62.png"/><Relationship Id="rId4" Type="http://schemas.openxmlformats.org/officeDocument/2006/relationships/image" Target="../media/image363.png"/><Relationship Id="rId9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00.png"/><Relationship Id="rId3" Type="http://schemas.openxmlformats.org/officeDocument/2006/relationships/image" Target="../media/image522.png"/><Relationship Id="rId7" Type="http://schemas.openxmlformats.org/officeDocument/2006/relationships/image" Target="../media/image561.png"/><Relationship Id="rId17" Type="http://schemas.openxmlformats.org/officeDocument/2006/relationships/image" Target="../media/image601.png"/><Relationship Id="rId2" Type="http://schemas.openxmlformats.org/officeDocument/2006/relationships/image" Target="../media/image512.png"/><Relationship Id="rId16" Type="http://schemas.openxmlformats.org/officeDocument/2006/relationships/image" Target="../media/image5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0.png"/><Relationship Id="rId5" Type="http://schemas.openxmlformats.org/officeDocument/2006/relationships/image" Target="../media/image542.png"/><Relationship Id="rId15" Type="http://schemas.openxmlformats.org/officeDocument/2006/relationships/image" Target="../media/image581.png"/><Relationship Id="rId4" Type="http://schemas.openxmlformats.org/officeDocument/2006/relationships/image" Target="../media/image532.png"/><Relationship Id="rId14" Type="http://schemas.openxmlformats.org/officeDocument/2006/relationships/image" Target="../media/image5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1.png"/><Relationship Id="rId7" Type="http://schemas.openxmlformats.org/officeDocument/2006/relationships/image" Target="../media/image10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019655"/>
            <a:chOff x="5697345" y="814191"/>
            <a:chExt cx="3172691" cy="4019655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505982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Foundations of</a:t>
              </a:r>
            </a:p>
            <a:p>
              <a:pPr algn="ctr"/>
              <a:r>
                <a:rPr lang="en-US" sz="2400" b="1" dirty="0"/>
                <a:t>Quantum Computing</a:t>
              </a:r>
            </a:p>
            <a:p>
              <a:pPr algn="ctr"/>
              <a:r>
                <a:rPr lang="en-US" sz="2400" dirty="0"/>
                <a:t>(QIS 301)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187515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05</a:t>
              </a:r>
            </a:p>
            <a:p>
              <a:pPr algn="ctr"/>
              <a:r>
                <a:rPr lang="en-US" dirty="0"/>
                <a:t>Early Quantum Mechanics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18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Absorption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8E5E7-5FA0-4E35-87AF-9056458F8B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851" y="3019403"/>
            <a:ext cx="4461601" cy="3110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AF0C93-D58E-4AE2-B6BD-61121F83AA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8825" y="1468581"/>
            <a:ext cx="4085741" cy="2737659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D32C30F-2355-4C77-81E3-8ECEFD201291}"/>
              </a:ext>
            </a:extLst>
          </p:cNvPr>
          <p:cNvSpPr/>
          <p:nvPr/>
        </p:nvSpPr>
        <p:spPr>
          <a:xfrm>
            <a:off x="1316734" y="1468580"/>
            <a:ext cx="2267714" cy="1252673"/>
          </a:xfrm>
          <a:prstGeom prst="wedgeRectCallout">
            <a:avLst>
              <a:gd name="adj1" fmla="val 69831"/>
              <a:gd name="adj2" fmla="val -15880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s, p, d, f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come from the way the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absorption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spectra lines “look”</a:t>
            </a:r>
          </a:p>
        </p:txBody>
      </p:sp>
    </p:spTree>
    <p:extLst>
      <p:ext uri="{BB962C8B-B14F-4D97-AF65-F5344CB8AC3E}">
        <p14:creationId xmlns:p14="http://schemas.microsoft.com/office/powerpoint/2010/main" val="257157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E91A25-F732-4E25-9908-1BFB77D3C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54" y="1228954"/>
            <a:ext cx="5744527" cy="34381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A7AE46C-9996-4E95-88E4-B5BA9E6A7D3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09D4CF91-962F-44D5-8FC8-4F7F6E883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3846971"/>
            <a:ext cx="4257446" cy="250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92D56F-0C25-49C0-83C9-8958551E8356}"/>
              </a:ext>
            </a:extLst>
          </p:cNvPr>
          <p:cNvCxnSpPr>
            <a:cxnSpLocks/>
          </p:cNvCxnSpPr>
          <p:nvPr/>
        </p:nvCxnSpPr>
        <p:spPr>
          <a:xfrm>
            <a:off x="3163530" y="3539613"/>
            <a:ext cx="2794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34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F81521E-3099-45D9-A091-EF2636F6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346" y="4076777"/>
            <a:ext cx="3749025" cy="23522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2" y="1099247"/>
            <a:ext cx="4137894" cy="3472753"/>
            <a:chOff x="171452" y="1099247"/>
            <a:chExt cx="4137894" cy="34727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2" y="1468580"/>
              <a:ext cx="4137894" cy="31034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5586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Hydrogen Emission Lines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65586" y="5326344"/>
                <a:ext cx="2009396" cy="753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Å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86" y="5326344"/>
                <a:ext cx="2009396" cy="753989"/>
              </a:xfrm>
              <a:prstGeom prst="rect">
                <a:avLst/>
              </a:prstGeom>
              <a:blipFill>
                <a:blip r:embed="rId6"/>
                <a:stretch>
                  <a:fillRect l="-303" t="-1626" b="-6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21FCCF24-6C9D-4CDE-90BC-350EAC695D70}"/>
              </a:ext>
            </a:extLst>
          </p:cNvPr>
          <p:cNvSpPr/>
          <p:nvPr/>
        </p:nvSpPr>
        <p:spPr>
          <a:xfrm flipH="1">
            <a:off x="4812472" y="3731610"/>
            <a:ext cx="1359728" cy="335185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50830636-5FF5-4F5F-9D0C-CE271B6762A8}"/>
              </a:ext>
            </a:extLst>
          </p:cNvPr>
          <p:cNvSpPr/>
          <p:nvPr/>
        </p:nvSpPr>
        <p:spPr>
          <a:xfrm>
            <a:off x="6675326" y="3596046"/>
            <a:ext cx="1238865" cy="431764"/>
          </a:xfrm>
          <a:prstGeom prst="borderCallout2">
            <a:avLst>
              <a:gd name="adj1" fmla="val 46077"/>
              <a:gd name="adj2" fmla="val -2976"/>
              <a:gd name="adj3" fmla="val 182711"/>
              <a:gd name="adj4" fmla="val -17262"/>
              <a:gd name="adj5" fmla="val 184233"/>
              <a:gd name="adj6" fmla="val -34761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Initial orbit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92BB6B9-AABE-4E23-A68F-5DF00D48C777}"/>
              </a:ext>
            </a:extLst>
          </p:cNvPr>
          <p:cNvSpPr/>
          <p:nvPr/>
        </p:nvSpPr>
        <p:spPr>
          <a:xfrm>
            <a:off x="2789836" y="4572000"/>
            <a:ext cx="1238865" cy="431764"/>
          </a:xfrm>
          <a:prstGeom prst="borderCallout2">
            <a:avLst>
              <a:gd name="adj1" fmla="val -17116"/>
              <a:gd name="adj2" fmla="val 91666"/>
              <a:gd name="adj3" fmla="val -41027"/>
              <a:gd name="adj4" fmla="val 105357"/>
              <a:gd name="adj5" fmla="val -42921"/>
              <a:gd name="adj6" fmla="val 161071"/>
            </a:avLst>
          </a:prstGeom>
          <a:solidFill>
            <a:schemeClr val="bg1"/>
          </a:solidFill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Final orbit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7A7FB4-BA30-4842-85E1-340062ECF27F}"/>
              </a:ext>
            </a:extLst>
          </p:cNvPr>
          <p:cNvSpPr/>
          <p:nvPr/>
        </p:nvSpPr>
        <p:spPr>
          <a:xfrm>
            <a:off x="5862483" y="4468761"/>
            <a:ext cx="361335" cy="2359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F76F9F-B0B6-4366-9EEF-55D858BE37C8}"/>
                  </a:ext>
                </a:extLst>
              </p:cNvPr>
              <p:cNvSpPr txBox="1"/>
              <p:nvPr/>
            </p:nvSpPr>
            <p:spPr>
              <a:xfrm>
                <a:off x="4762019" y="1587486"/>
                <a:ext cx="29292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When an electron transitions to a lower energy orbit,          it emits a photon of light having a wavelength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F76F9F-B0B6-4366-9EEF-55D858BE3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019" y="1587486"/>
                <a:ext cx="2929265" cy="1200329"/>
              </a:xfrm>
              <a:prstGeom prst="rect">
                <a:avLst/>
              </a:prstGeom>
              <a:blipFill>
                <a:blip r:embed="rId7"/>
                <a:stretch>
                  <a:fillRect l="-1247" t="-2538" r="-2287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C294179-395D-4A90-83F7-86AB5104269F}"/>
              </a:ext>
            </a:extLst>
          </p:cNvPr>
          <p:cNvSpPr/>
          <p:nvPr/>
        </p:nvSpPr>
        <p:spPr>
          <a:xfrm>
            <a:off x="7125151" y="2459752"/>
            <a:ext cx="169607" cy="281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9A66256-7208-4AE9-AB47-BE88ACFFD467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 rot="5400000">
            <a:off x="5762734" y="3021540"/>
            <a:ext cx="1727638" cy="1166804"/>
          </a:xfrm>
          <a:prstGeom prst="bentConnector3">
            <a:avLst>
              <a:gd name="adj1" fmla="val 3378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22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15" grpId="0" animBg="1"/>
      <p:bldP spid="16" grpId="0" animBg="1"/>
      <p:bldP spid="18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F81521E-3099-45D9-A091-EF2636F6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346" y="4076777"/>
            <a:ext cx="3749025" cy="23522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2" y="1099247"/>
            <a:ext cx="4137894" cy="3472753"/>
            <a:chOff x="171452" y="1099247"/>
            <a:chExt cx="4137894" cy="34727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2" y="1468580"/>
              <a:ext cx="4137894" cy="31034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5586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Hydrogen Emission Lines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41179" y="1099247"/>
            <a:ext cx="2641108" cy="2322474"/>
            <a:chOff x="4941179" y="1099247"/>
            <a:chExt cx="2641108" cy="2322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blipFill>
                  <a:blip r:embed="rId4"/>
                  <a:stretch>
                    <a:fillRect l="-833" r="-1389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848" r="-462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21FCCF24-6C9D-4CDE-90BC-350EAC695D70}"/>
              </a:ext>
            </a:extLst>
          </p:cNvPr>
          <p:cNvSpPr/>
          <p:nvPr/>
        </p:nvSpPr>
        <p:spPr>
          <a:xfrm flipH="1">
            <a:off x="4812472" y="3731610"/>
            <a:ext cx="1359728" cy="335185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50830636-5FF5-4F5F-9D0C-CE271B6762A8}"/>
              </a:ext>
            </a:extLst>
          </p:cNvPr>
          <p:cNvSpPr/>
          <p:nvPr/>
        </p:nvSpPr>
        <p:spPr>
          <a:xfrm>
            <a:off x="6675326" y="3596046"/>
            <a:ext cx="1238865" cy="431764"/>
          </a:xfrm>
          <a:prstGeom prst="borderCallout2">
            <a:avLst>
              <a:gd name="adj1" fmla="val 46077"/>
              <a:gd name="adj2" fmla="val -2976"/>
              <a:gd name="adj3" fmla="val 182711"/>
              <a:gd name="adj4" fmla="val -17262"/>
              <a:gd name="adj5" fmla="val 184233"/>
              <a:gd name="adj6" fmla="val -34761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Initial orbit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92BB6B9-AABE-4E23-A68F-5DF00D48C777}"/>
              </a:ext>
            </a:extLst>
          </p:cNvPr>
          <p:cNvSpPr/>
          <p:nvPr/>
        </p:nvSpPr>
        <p:spPr>
          <a:xfrm>
            <a:off x="2789836" y="4572000"/>
            <a:ext cx="1238865" cy="431764"/>
          </a:xfrm>
          <a:prstGeom prst="borderCallout2">
            <a:avLst>
              <a:gd name="adj1" fmla="val -17116"/>
              <a:gd name="adj2" fmla="val 91666"/>
              <a:gd name="adj3" fmla="val -41027"/>
              <a:gd name="adj4" fmla="val 105357"/>
              <a:gd name="adj5" fmla="val -42921"/>
              <a:gd name="adj6" fmla="val 161071"/>
            </a:avLst>
          </a:prstGeom>
          <a:solidFill>
            <a:schemeClr val="bg1"/>
          </a:solidFill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Final orbit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7A7FB4-BA30-4842-85E1-340062ECF27F}"/>
              </a:ext>
            </a:extLst>
          </p:cNvPr>
          <p:cNvSpPr/>
          <p:nvPr/>
        </p:nvSpPr>
        <p:spPr>
          <a:xfrm>
            <a:off x="5862483" y="4468761"/>
            <a:ext cx="361335" cy="2359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A662EC-EE33-41B0-9987-3BDDFAAC4315}"/>
              </a:ext>
            </a:extLst>
          </p:cNvPr>
          <p:cNvGrpSpPr/>
          <p:nvPr/>
        </p:nvGrpSpPr>
        <p:grpSpPr>
          <a:xfrm>
            <a:off x="965586" y="5161935"/>
            <a:ext cx="2220066" cy="943897"/>
            <a:chOff x="965586" y="5161935"/>
            <a:chExt cx="2220066" cy="9438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625995-F619-4429-9DF0-1CA37A4F03D9}"/>
                </a:ext>
              </a:extLst>
            </p:cNvPr>
            <p:cNvGrpSpPr/>
            <p:nvPr/>
          </p:nvGrpSpPr>
          <p:grpSpPr>
            <a:xfrm>
              <a:off x="1103420" y="5277040"/>
              <a:ext cx="1944398" cy="713687"/>
              <a:chOff x="965586" y="4920434"/>
              <a:chExt cx="1944398" cy="7136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965586" y="5326344"/>
                    <a:ext cx="184268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2000" dirty="0">
                        <a:solidFill>
                          <a:srgbClr val="0070C0"/>
                        </a:solidFill>
                      </a:rPr>
                      <a:t> Final orbit #</a:t>
                    </a: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5586" y="5326344"/>
                    <a:ext cx="184268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311" t="-25490" r="-7947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5FBF9AC-46D9-46D0-8A15-2910B4F9C9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3506" y="4920434"/>
                    <a:ext cx="1886478" cy="3324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2000" dirty="0">
                        <a:solidFill>
                          <a:srgbClr val="0070C0"/>
                        </a:solidFill>
                      </a:rPr>
                      <a:t> Initial orbit #</a:t>
                    </a: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5FBF9AC-46D9-46D0-8A15-2910B4F9C9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06" y="4920434"/>
                    <a:ext cx="1886478" cy="3324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560" t="-22222" r="-7120" b="-407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756BB65-FBFF-4C58-80AE-78A2CF2270FE}"/>
                </a:ext>
              </a:extLst>
            </p:cNvPr>
            <p:cNvSpPr/>
            <p:nvPr/>
          </p:nvSpPr>
          <p:spPr>
            <a:xfrm>
              <a:off x="965586" y="5161935"/>
              <a:ext cx="2220066" cy="943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965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355294-FA96-4CA8-A453-4A04E890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8" y="1320813"/>
            <a:ext cx="4753161" cy="421637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3C48473-B13A-4D83-8621-0A1B220C4FB5}"/>
              </a:ext>
            </a:extLst>
          </p:cNvPr>
          <p:cNvGrpSpPr/>
          <p:nvPr/>
        </p:nvGrpSpPr>
        <p:grpSpPr>
          <a:xfrm>
            <a:off x="5486870" y="1320473"/>
            <a:ext cx="2641108" cy="2322474"/>
            <a:chOff x="4941179" y="1099247"/>
            <a:chExt cx="2641108" cy="2322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B234DE6-44D8-4812-ACE6-3FBBEB15FC63}"/>
                    </a:ext>
                  </a:extLst>
                </p:cNvPr>
                <p:cNvSpPr txBox="1"/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blipFill>
                  <a:blip r:embed="rId4"/>
                  <a:stretch>
                    <a:fillRect l="-833" r="-1389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6C87F86-5646-45A4-9B6B-D27BDB4D3662}"/>
                    </a:ext>
                  </a:extLst>
                </p:cNvPr>
                <p:cNvSpPr txBox="1"/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848" r="-462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4E8E69-82BF-46FE-BAAD-CA661D616B04}"/>
                </a:ext>
              </a:extLst>
            </p:cNvPr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82A5CD-4346-4EDF-8836-C8577DE4C955}"/>
              </a:ext>
            </a:extLst>
          </p:cNvPr>
          <p:cNvGrpSpPr/>
          <p:nvPr/>
        </p:nvGrpSpPr>
        <p:grpSpPr>
          <a:xfrm>
            <a:off x="5591096" y="3960641"/>
            <a:ext cx="3343435" cy="2162899"/>
            <a:chOff x="407037" y="4587890"/>
            <a:chExt cx="3343435" cy="21628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A484174-3008-4B32-BA88-B25E7B9C8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037" y="4587890"/>
              <a:ext cx="1514635" cy="216289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A53341-D555-40A8-AFFA-AC9BE5E6088C}"/>
                </a:ext>
              </a:extLst>
            </p:cNvPr>
            <p:cNvSpPr txBox="1"/>
            <p:nvPr/>
          </p:nvSpPr>
          <p:spPr>
            <a:xfrm>
              <a:off x="1921672" y="5466365"/>
              <a:ext cx="18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Johannes Rydberg</a:t>
              </a:r>
            </a:p>
            <a:p>
              <a:pPr algn="ctr"/>
              <a:r>
                <a:rPr lang="en-US" sz="1600" dirty="0"/>
                <a:t>(1865 – 1919)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882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Rydberg Spectra for Hydrogen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98683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Update a Python console application to generate the anticipated wavelengths of the spectral emission of Hydrogen using the </a:t>
            </a:r>
            <a:r>
              <a:rPr lang="en-US" sz="2400" b="1" dirty="0">
                <a:solidFill>
                  <a:srgbClr val="00B050"/>
                </a:solidFill>
              </a:rPr>
              <a:t>Rydberg formula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For each family from the </a:t>
            </a:r>
            <a:r>
              <a:rPr lang="en-US" sz="2400" b="1" dirty="0">
                <a:solidFill>
                  <a:srgbClr val="7030A0"/>
                </a:solidFill>
              </a:rPr>
              <a:t>Lyman</a:t>
            </a:r>
            <a:r>
              <a:rPr lang="en-US" sz="2400" dirty="0"/>
              <a:t> to the </a:t>
            </a:r>
            <a:r>
              <a:rPr lang="en-US" sz="2400" b="1" dirty="0">
                <a:solidFill>
                  <a:srgbClr val="7030A0"/>
                </a:solidFill>
              </a:rPr>
              <a:t>Brackett</a:t>
            </a:r>
            <a:r>
              <a:rPr lang="en-US" sz="2400" dirty="0"/>
              <a:t> series, display the </a:t>
            </a:r>
            <a:r>
              <a:rPr lang="en-US" sz="2400" b="1" dirty="0">
                <a:solidFill>
                  <a:srgbClr val="FF0000"/>
                </a:solidFill>
              </a:rPr>
              <a:t>first five </a:t>
            </a:r>
            <a:r>
              <a:rPr lang="en-US" sz="2400" dirty="0"/>
              <a:t>(5) wavelengths (nm) in each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35" y="3939807"/>
            <a:ext cx="5738331" cy="23336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81316" y="1248559"/>
            <a:ext cx="5781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https://en.wikipedia.org/wiki/Hydrogen_spectral_series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2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76CE656-5F25-448B-A1E1-F89FD96ED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01" y="1575425"/>
            <a:ext cx="7319798" cy="44421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spectrum_rydberg.py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A1EB4AD-BA2A-4AD2-A17A-2A0E2C0F158C}"/>
              </a:ext>
            </a:extLst>
          </p:cNvPr>
          <p:cNvSpPr/>
          <p:nvPr/>
        </p:nvSpPr>
        <p:spPr>
          <a:xfrm>
            <a:off x="6658492" y="3115544"/>
            <a:ext cx="1770411" cy="663207"/>
          </a:xfrm>
          <a:prstGeom prst="wedgeRectCallout">
            <a:avLst>
              <a:gd name="adj1" fmla="val -205445"/>
              <a:gd name="adj2" fmla="val 1292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the correct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37DB97-8E31-4918-B076-E18D54BC1978}"/>
                  </a:ext>
                </a:extLst>
              </p:cNvPr>
              <p:cNvSpPr txBox="1"/>
              <p:nvPr/>
            </p:nvSpPr>
            <p:spPr>
              <a:xfrm>
                <a:off x="6293202" y="1417754"/>
                <a:ext cx="1898597" cy="7271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37DB97-8E31-4918-B076-E18D54BC1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202" y="1417754"/>
                <a:ext cx="1898597" cy="7271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DF36B49-D7DB-4CF3-849B-E342922A9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996" y="4845130"/>
            <a:ext cx="1263307" cy="94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0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629F2B4-3187-431C-BA19-F0AE2AD00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43" y="1564607"/>
            <a:ext cx="7301314" cy="4369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spectrum_rydberg.py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37DB97-8E31-4918-B076-E18D54BC1978}"/>
                  </a:ext>
                </a:extLst>
              </p:cNvPr>
              <p:cNvSpPr txBox="1"/>
              <p:nvPr/>
            </p:nvSpPr>
            <p:spPr>
              <a:xfrm>
                <a:off x="6293202" y="1417754"/>
                <a:ext cx="1898597" cy="7271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37DB97-8E31-4918-B076-E18D54BC1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202" y="1417754"/>
                <a:ext cx="1898597" cy="7271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EE809F6-0F77-4BBE-A29F-B6168CC67FE2}"/>
              </a:ext>
            </a:extLst>
          </p:cNvPr>
          <p:cNvSpPr/>
          <p:nvPr/>
        </p:nvSpPr>
        <p:spPr>
          <a:xfrm>
            <a:off x="2522895" y="4168775"/>
            <a:ext cx="5392379" cy="2412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8E645A-46BF-45C1-99F5-70A7386F2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750" y="1621058"/>
            <a:ext cx="3122963" cy="4432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spectrum_rydberg.py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F4F3A99E-7AAC-497C-8CDD-26B552AA5FC8}"/>
              </a:ext>
            </a:extLst>
          </p:cNvPr>
          <p:cNvSpPr/>
          <p:nvPr/>
        </p:nvSpPr>
        <p:spPr>
          <a:xfrm>
            <a:off x="4922272" y="1917801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Lyman Series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65EB41E-6428-4EF4-9641-DE50BC6633F3}"/>
              </a:ext>
            </a:extLst>
          </p:cNvPr>
          <p:cNvSpPr/>
          <p:nvPr/>
        </p:nvSpPr>
        <p:spPr>
          <a:xfrm>
            <a:off x="4922272" y="2994112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Balmer Series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AAAE477-A26C-48EC-96E1-F07D0C71EB16}"/>
              </a:ext>
            </a:extLst>
          </p:cNvPr>
          <p:cNvSpPr/>
          <p:nvPr/>
        </p:nvSpPr>
        <p:spPr>
          <a:xfrm>
            <a:off x="4922273" y="4070423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Paschen</a:t>
            </a:r>
            <a:r>
              <a:rPr lang="en-US" dirty="0"/>
              <a:t> Series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C28EF0EF-4D4A-422F-A92A-A323BCB2D780}"/>
              </a:ext>
            </a:extLst>
          </p:cNvPr>
          <p:cNvSpPr/>
          <p:nvPr/>
        </p:nvSpPr>
        <p:spPr>
          <a:xfrm>
            <a:off x="4922272" y="5146733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Brackett Series</a:t>
            </a:r>
          </a:p>
        </p:txBody>
      </p:sp>
    </p:spTree>
    <p:extLst>
      <p:ext uri="{BB962C8B-B14F-4D97-AF65-F5344CB8AC3E}">
        <p14:creationId xmlns:p14="http://schemas.microsoft.com/office/powerpoint/2010/main" val="374503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Formulas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3200" dirty="0">
                    <a:latin typeface="+mn-lt"/>
                  </a:rPr>
                  <a:t> Physics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Rydberg developed his formula in </a:t>
            </a:r>
            <a:r>
              <a:rPr lang="en-US" sz="2400" b="1" dirty="0"/>
              <a:t>1888</a:t>
            </a:r>
            <a:r>
              <a:rPr lang="en-US" sz="2400" dirty="0"/>
              <a:t> and it was later extended by Ritz to account for all known atoms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But it is still only an empirical formula – there was no explanation given as to </a:t>
            </a:r>
            <a:r>
              <a:rPr lang="en-US" sz="2400" b="1" i="1" dirty="0">
                <a:solidFill>
                  <a:srgbClr val="FF0000"/>
                </a:solidFill>
              </a:rPr>
              <a:t>why</a:t>
            </a:r>
            <a:r>
              <a:rPr lang="en-US" sz="2400" dirty="0"/>
              <a:t> the formula worked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Fitting a curve mathematically and then making accurate predictions </a:t>
            </a:r>
            <a:r>
              <a:rPr lang="en-US" sz="2400" b="1" dirty="0">
                <a:solidFill>
                  <a:srgbClr val="0070C0"/>
                </a:solidFill>
              </a:rPr>
              <a:t>is still not physics</a:t>
            </a:r>
            <a:r>
              <a:rPr lang="en-US" sz="2400" dirty="0"/>
              <a:t> if you don’t understand the underlying physical laws that lead to the equation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took the next </a:t>
            </a:r>
            <a:r>
              <a:rPr lang="en-US" sz="2400" b="1" dirty="0"/>
              <a:t>50</a:t>
            </a:r>
            <a:r>
              <a:rPr lang="en-US" sz="2400" dirty="0"/>
              <a:t> years for science to understand the true nature of the formula and to realize the source of </a:t>
            </a:r>
            <a:r>
              <a:rPr lang="en-US" sz="2400" b="1" dirty="0">
                <a:solidFill>
                  <a:srgbClr val="00B050"/>
                </a:solidFill>
              </a:rPr>
              <a:t>Rydberg’s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2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how </a:t>
            </a:r>
            <a:r>
              <a:rPr lang="en-US" sz="2400" b="1" dirty="0">
                <a:solidFill>
                  <a:srgbClr val="00B050"/>
                </a:solidFill>
              </a:rPr>
              <a:t>double-slit diffraction </a:t>
            </a:r>
            <a:r>
              <a:rPr lang="en-US" sz="2400" dirty="0"/>
              <a:t>enables the measurement of photon wavelengths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Predict the </a:t>
            </a:r>
            <a:r>
              <a:rPr lang="en-US" sz="2400" b="1" dirty="0">
                <a:solidFill>
                  <a:srgbClr val="FF0000"/>
                </a:solidFill>
              </a:rPr>
              <a:t>spectral emission lines </a:t>
            </a:r>
            <a:r>
              <a:rPr lang="en-US" sz="2400" dirty="0"/>
              <a:t>of the </a:t>
            </a:r>
            <a:r>
              <a:rPr lang="en-US" sz="2400" b="1" dirty="0">
                <a:solidFill>
                  <a:srgbClr val="7030A0"/>
                </a:solidFill>
              </a:rPr>
              <a:t>Hydrogen</a:t>
            </a:r>
            <a:r>
              <a:rPr lang="en-US" sz="2400" dirty="0"/>
              <a:t> atom using the </a:t>
            </a:r>
            <a:r>
              <a:rPr lang="en-US" sz="2400" b="1" dirty="0">
                <a:solidFill>
                  <a:srgbClr val="0070C0"/>
                </a:solidFill>
              </a:rPr>
              <a:t>Rydberg Formula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Discuss the evolution of the early atomic models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 the </a:t>
            </a:r>
            <a:r>
              <a:rPr lang="en-US" sz="2400" b="1" dirty="0"/>
              <a:t>Bohr Atomic Model </a:t>
            </a:r>
            <a:r>
              <a:rPr lang="en-US" sz="2400" dirty="0"/>
              <a:t>for Hydrogen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spectral lines using the Bohr Atomic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</a:t>
            </a:r>
            <a:r>
              <a:rPr lang="en-US" sz="2400" b="1" dirty="0">
                <a:solidFill>
                  <a:srgbClr val="0070C0"/>
                </a:solidFill>
              </a:rPr>
              <a:t>Rydberg</a:t>
            </a:r>
            <a:r>
              <a:rPr lang="en-US" sz="2400" dirty="0"/>
              <a:t> Formula to the </a:t>
            </a:r>
            <a:r>
              <a:rPr lang="en-US" sz="2400" b="1" dirty="0"/>
              <a:t>Bohr</a:t>
            </a:r>
            <a:r>
              <a:rPr lang="en-US" sz="2400" dirty="0"/>
              <a:t>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7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264270-23BB-4382-A080-3E98C6511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20"/>
          <a:stretch/>
        </p:blipFill>
        <p:spPr>
          <a:xfrm>
            <a:off x="2461565" y="1459069"/>
            <a:ext cx="4220870" cy="51273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Physics Intuition: Voltage vs. Current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51A7724-1A88-4136-9BD7-9D4B7DAD72E2}"/>
              </a:ext>
            </a:extLst>
          </p:cNvPr>
          <p:cNvSpPr/>
          <p:nvPr/>
        </p:nvSpPr>
        <p:spPr>
          <a:xfrm>
            <a:off x="628650" y="4022765"/>
            <a:ext cx="2428647" cy="1200328"/>
          </a:xfrm>
          <a:prstGeom prst="wedgeRectCallout">
            <a:avLst>
              <a:gd name="adj1" fmla="val 92766"/>
              <a:gd name="adj2" fmla="val 503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Current (Amps)</a:t>
            </a:r>
          </a:p>
          <a:p>
            <a:pPr algn="ctr"/>
            <a:r>
              <a:rPr lang="en-US" dirty="0"/>
              <a:t>How </a:t>
            </a:r>
            <a:r>
              <a:rPr lang="en-US" b="1" i="1" dirty="0">
                <a:solidFill>
                  <a:srgbClr val="FF0000"/>
                </a:solidFill>
              </a:rPr>
              <a:t>many</a:t>
            </a:r>
            <a:r>
              <a:rPr lang="en-US" dirty="0"/>
              <a:t> drops are falling per unit of time?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F935D7D0-B302-48E0-B23D-263054ED3802}"/>
              </a:ext>
            </a:extLst>
          </p:cNvPr>
          <p:cNvSpPr/>
          <p:nvPr/>
        </p:nvSpPr>
        <p:spPr>
          <a:xfrm>
            <a:off x="6240323" y="1980592"/>
            <a:ext cx="2406243" cy="1103456"/>
          </a:xfrm>
          <a:prstGeom prst="wedgeRectCallout">
            <a:avLst>
              <a:gd name="adj1" fmla="val -97443"/>
              <a:gd name="adj2" fmla="val -142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Potential Energy (Volts)</a:t>
            </a:r>
            <a:r>
              <a:rPr lang="en-US" dirty="0"/>
              <a:t> From how </a:t>
            </a:r>
            <a:r>
              <a:rPr lang="en-US" i="1" dirty="0">
                <a:solidFill>
                  <a:srgbClr val="FF0000"/>
                </a:solidFill>
              </a:rPr>
              <a:t>high</a:t>
            </a:r>
            <a:r>
              <a:rPr lang="en-US" dirty="0"/>
              <a:t> are the drops falling?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6F5C23-804C-48F2-88A7-193F6B6A6575}"/>
              </a:ext>
            </a:extLst>
          </p:cNvPr>
          <p:cNvSpPr txBox="1"/>
          <p:nvPr/>
        </p:nvSpPr>
        <p:spPr>
          <a:xfrm>
            <a:off x="6912864" y="4761428"/>
            <a:ext cx="1901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 is </a:t>
            </a:r>
            <a:r>
              <a:rPr lang="en-US" i="1" dirty="0"/>
              <a:t>neither</a:t>
            </a:r>
            <a:r>
              <a:rPr lang="en-US" dirty="0"/>
              <a:t> the </a:t>
            </a:r>
            <a:r>
              <a:rPr lang="en-US" b="1" dirty="0"/>
              <a:t>size</a:t>
            </a:r>
            <a:r>
              <a:rPr lang="en-US" dirty="0"/>
              <a:t> nor the </a:t>
            </a:r>
            <a:r>
              <a:rPr lang="en-US" b="1" dirty="0"/>
              <a:t>speed</a:t>
            </a:r>
            <a:r>
              <a:rPr lang="en-US" dirty="0"/>
              <a:t> of the drops</a:t>
            </a:r>
          </a:p>
        </p:txBody>
      </p:sp>
    </p:spTree>
    <p:extLst>
      <p:ext uri="{BB962C8B-B14F-4D97-AF65-F5344CB8AC3E}">
        <p14:creationId xmlns:p14="http://schemas.microsoft.com/office/powerpoint/2010/main" val="259433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planck's law versus classical">
            <a:extLst>
              <a:ext uri="{FF2B5EF4-FFF2-40B4-BE49-F238E27FC236}">
                <a16:creationId xmlns:a16="http://schemas.microsoft.com/office/drawing/2014/main" id="{B21E7A94-C6E1-49D6-A252-6AA4973F4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48" y="1740083"/>
            <a:ext cx="7057103" cy="479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Ultraviolet Catastrophe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C17381-F3B7-41D8-9759-28A3E46E3194}"/>
              </a:ext>
            </a:extLst>
          </p:cNvPr>
          <p:cNvGrpSpPr/>
          <p:nvPr/>
        </p:nvGrpSpPr>
        <p:grpSpPr>
          <a:xfrm>
            <a:off x="3502742" y="1281812"/>
            <a:ext cx="3052916" cy="369332"/>
            <a:chOff x="3502742" y="1281812"/>
            <a:chExt cx="3052916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F00076-096F-469C-8F56-DA54B102B694}"/>
                </a:ext>
              </a:extLst>
            </p:cNvPr>
            <p:cNvSpPr txBox="1"/>
            <p:nvPr/>
          </p:nvSpPr>
          <p:spPr>
            <a:xfrm>
              <a:off x="4697361" y="1281812"/>
              <a:ext cx="1858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Increasing energy</a:t>
              </a:r>
            </a:p>
          </p:txBody>
        </p:sp>
        <p:sp>
          <p:nvSpPr>
            <p:cNvPr id="5" name="Arrow: Left 4">
              <a:extLst>
                <a:ext uri="{FF2B5EF4-FFF2-40B4-BE49-F238E27FC236}">
                  <a16:creationId xmlns:a16="http://schemas.microsoft.com/office/drawing/2014/main" id="{CB10DE23-1EF8-4ADB-BEAE-6FAFFCAE0E83}"/>
                </a:ext>
              </a:extLst>
            </p:cNvPr>
            <p:cNvSpPr/>
            <p:nvPr/>
          </p:nvSpPr>
          <p:spPr>
            <a:xfrm>
              <a:off x="3502742" y="1380890"/>
              <a:ext cx="1128252" cy="171177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975D485-9DF2-4E70-9125-8A28C5832B06}"/>
              </a:ext>
            </a:extLst>
          </p:cNvPr>
          <p:cNvSpPr/>
          <p:nvPr/>
        </p:nvSpPr>
        <p:spPr>
          <a:xfrm>
            <a:off x="5893823" y="2811177"/>
            <a:ext cx="2308123" cy="988142"/>
          </a:xfrm>
          <a:prstGeom prst="wedgeRectCallout">
            <a:avLst>
              <a:gd name="adj1" fmla="val -122111"/>
              <a:gd name="adj2" fmla="val -38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Classical theory could </a:t>
            </a:r>
            <a:r>
              <a:rPr lang="en-US" b="1" u="sng" dirty="0"/>
              <a:t>not</a:t>
            </a:r>
            <a:r>
              <a:rPr lang="en-US" dirty="0"/>
              <a:t> explain the observed spectra</a:t>
            </a:r>
          </a:p>
        </p:txBody>
      </p:sp>
    </p:spTree>
    <p:extLst>
      <p:ext uri="{BB962C8B-B14F-4D97-AF65-F5344CB8AC3E}">
        <p14:creationId xmlns:p14="http://schemas.microsoft.com/office/powerpoint/2010/main" val="157118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Max Planck’s Law - </a:t>
            </a:r>
            <a:r>
              <a:rPr lang="en-US" sz="3200" b="1" dirty="0">
                <a:latin typeface="+mn-lt"/>
              </a:rPr>
              <a:t>1900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97" y="1598929"/>
            <a:ext cx="5361038" cy="48938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84526" y="4977581"/>
            <a:ext cx="858177" cy="855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/>
          <p:cNvCxnSpPr>
            <a:cxnSpLocks/>
            <a:endCxn id="6" idx="0"/>
          </p:cNvCxnSpPr>
          <p:nvPr/>
        </p:nvCxnSpPr>
        <p:spPr>
          <a:xfrm>
            <a:off x="2460210" y="3495368"/>
            <a:ext cx="3253405" cy="148221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18FE27-B398-4775-8DDD-41D6BE52CFC6}"/>
                  </a:ext>
                </a:extLst>
              </p:cNvPr>
              <p:cNvSpPr txBox="1"/>
              <p:nvPr/>
            </p:nvSpPr>
            <p:spPr>
              <a:xfrm>
                <a:off x="5784268" y="1875332"/>
                <a:ext cx="2777171" cy="138499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𝑠𝑝𝑒𝑒𝑑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𝑙𝑖𝑔h𝑡</m:t>
                      </m:r>
                    </m:oMath>
                    <m:oMath xmlns:m="http://schemas.openxmlformats.org/officeDocument/2006/math">
                      <m:r>
                        <a:rPr lang="en-US" i="1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𝑤𝑎𝑣𝑒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𝑎𝑏𝑠𝑜𝑙𝑢𝑡𝑒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</m:oMath>
                  </m:oMathPara>
                </a14:m>
                <a:endParaRPr lang="en-US" b="0" i="1" dirty="0">
                  <a:ln>
                    <a:noFill/>
                  </a:ln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𝑃𝑙𝑎𝑛𝑐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  <m:oMath xmlns:m="http://schemas.openxmlformats.org/officeDocument/2006/math">
                      <m:r>
                        <a:rPr lang="en-US" b="0" i="1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6.63</m:t>
                      </m:r>
                      <m:r>
                        <a:rPr lang="en-US" b="0" i="1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−34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Jsec</m:t>
                      </m:r>
                    </m:oMath>
                  </m:oMathPara>
                </a14:m>
                <a:endParaRPr lang="en-US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18FE27-B398-4775-8DDD-41D6BE52C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268" y="1875332"/>
                <a:ext cx="2777171" cy="1384995"/>
              </a:xfrm>
              <a:prstGeom prst="rect">
                <a:avLst/>
              </a:prstGeom>
              <a:blipFill>
                <a:blip r:embed="rId3"/>
                <a:stretch>
                  <a:fillRect l="-1532" r="-1969" b="-480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0F9AF3-3265-420D-BFD0-D6E0369AF4E6}"/>
                  </a:ext>
                </a:extLst>
              </p:cNvPr>
              <p:cNvSpPr txBox="1"/>
              <p:nvPr/>
            </p:nvSpPr>
            <p:spPr>
              <a:xfrm>
                <a:off x="6916066" y="4437492"/>
                <a:ext cx="1198855" cy="153888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0" dirty="0"/>
                  <a:t>Energy is </a:t>
                </a:r>
                <a:r>
                  <a:rPr lang="en-US" sz="2000" b="1" dirty="0"/>
                  <a:t>quantized!</a:t>
                </a:r>
              </a:p>
              <a:p>
                <a:pPr algn="ctr"/>
                <a:r>
                  <a:rPr lang="en-US" sz="2000" dirty="0"/>
                  <a:t>It comes in packets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0F9AF3-3265-420D-BFD0-D6E0369AF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066" y="4437492"/>
                <a:ext cx="1198855" cy="1538883"/>
              </a:xfrm>
              <a:prstGeom prst="rect">
                <a:avLst/>
              </a:prstGeom>
              <a:blipFill>
                <a:blip r:embed="rId4"/>
                <a:stretch>
                  <a:fillRect l="-10553" t="-4706" r="-1356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9541E0D-866B-4FEF-ABC1-24D5B029FB23}"/>
              </a:ext>
            </a:extLst>
          </p:cNvPr>
          <p:cNvGrpSpPr/>
          <p:nvPr/>
        </p:nvGrpSpPr>
        <p:grpSpPr>
          <a:xfrm>
            <a:off x="3502742" y="1281812"/>
            <a:ext cx="3052916" cy="369332"/>
            <a:chOff x="3502742" y="1281812"/>
            <a:chExt cx="3052916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93C987-4331-485B-AA03-754582FF7139}"/>
                </a:ext>
              </a:extLst>
            </p:cNvPr>
            <p:cNvSpPr txBox="1"/>
            <p:nvPr/>
          </p:nvSpPr>
          <p:spPr>
            <a:xfrm>
              <a:off x="4697361" y="1281812"/>
              <a:ext cx="1858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Increasing energy</a:t>
              </a:r>
            </a:p>
          </p:txBody>
        </p:sp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70EC9671-488B-4DCA-B5ED-208CC1C66996}"/>
                </a:ext>
              </a:extLst>
            </p:cNvPr>
            <p:cNvSpPr/>
            <p:nvPr/>
          </p:nvSpPr>
          <p:spPr>
            <a:xfrm rot="10800000">
              <a:off x="3502742" y="1380890"/>
              <a:ext cx="1128252" cy="171177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876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A2CC1-5BD9-4818-A011-29F173DEC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95"/>
          <a:stretch/>
        </p:blipFill>
        <p:spPr>
          <a:xfrm>
            <a:off x="336982" y="1512599"/>
            <a:ext cx="8350282" cy="4873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F4177-6038-4578-A142-4F57AB51B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21" y="5886538"/>
            <a:ext cx="912497" cy="4767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CA1C97-1306-4D30-B5A2-0F8FDD046F76}"/>
              </a:ext>
            </a:extLst>
          </p:cNvPr>
          <p:cNvSpPr/>
          <p:nvPr/>
        </p:nvSpPr>
        <p:spPr>
          <a:xfrm>
            <a:off x="6607476" y="2984546"/>
            <a:ext cx="963717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E3E3C-D70F-4161-80B1-256861A49C49}"/>
              </a:ext>
            </a:extLst>
          </p:cNvPr>
          <p:cNvSpPr/>
          <p:nvPr/>
        </p:nvSpPr>
        <p:spPr>
          <a:xfrm>
            <a:off x="3488783" y="4744076"/>
            <a:ext cx="1249667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1A56D8-7E0D-4B09-B305-A0C478CD7283}"/>
              </a:ext>
            </a:extLst>
          </p:cNvPr>
          <p:cNvSpPr/>
          <p:nvPr/>
        </p:nvSpPr>
        <p:spPr>
          <a:xfrm>
            <a:off x="3488784" y="3779210"/>
            <a:ext cx="848119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73692C-593B-499D-8C63-450225372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94" y="1468581"/>
            <a:ext cx="2167179" cy="49513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A4A6071-D798-4882-B7FE-EB9886A5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Einstein’s Photon Quantum - </a:t>
            </a:r>
            <a:r>
              <a:rPr lang="en-US" sz="3200" b="1" dirty="0">
                <a:latin typeface="+mn-lt"/>
              </a:rPr>
              <a:t>1905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F994B-C7BD-4926-898B-DDA74D71686B}"/>
              </a:ext>
            </a:extLst>
          </p:cNvPr>
          <p:cNvSpPr/>
          <p:nvPr/>
        </p:nvSpPr>
        <p:spPr>
          <a:xfrm>
            <a:off x="6435240" y="5542946"/>
            <a:ext cx="1249667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9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Einstein’s Photon Quantum - </a:t>
            </a:r>
            <a:r>
              <a:rPr lang="en-US" sz="3200" b="1" dirty="0">
                <a:latin typeface="+mn-lt"/>
              </a:rPr>
              <a:t>1905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C98ED-D528-44F5-AC9B-04870D664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10" y="1714430"/>
            <a:ext cx="7834579" cy="301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09FBC6-371E-406B-BDD2-494018256ADB}"/>
                  </a:ext>
                </a:extLst>
              </p:cNvPr>
              <p:cNvSpPr txBox="1"/>
              <p:nvPr/>
            </p:nvSpPr>
            <p:spPr>
              <a:xfrm>
                <a:off x="4378580" y="5255972"/>
                <a:ext cx="2366738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𝑝h𝑜𝑡𝑜𝑛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09FBC6-371E-406B-BDD2-494018256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580" y="5255972"/>
                <a:ext cx="2366738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743D9F9-8CD5-46DD-BCC1-D992D6D03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120" y="5120430"/>
            <a:ext cx="1736617" cy="13377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28473D-A051-4947-857A-165F1756C877}"/>
              </a:ext>
            </a:extLst>
          </p:cNvPr>
          <p:cNvSpPr/>
          <p:nvPr/>
        </p:nvSpPr>
        <p:spPr>
          <a:xfrm>
            <a:off x="3451123" y="4021931"/>
            <a:ext cx="2241754" cy="21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4164C7-1D3E-4C76-80E1-15F7F02DB7D7}"/>
              </a:ext>
            </a:extLst>
          </p:cNvPr>
          <p:cNvSpPr/>
          <p:nvPr/>
        </p:nvSpPr>
        <p:spPr>
          <a:xfrm>
            <a:off x="6059519" y="4021931"/>
            <a:ext cx="2241754" cy="21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8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12" y="2203700"/>
            <a:ext cx="2817556" cy="15013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90" y="1898352"/>
            <a:ext cx="2675923" cy="2541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0215" y="1312813"/>
            <a:ext cx="330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 Rutherford Experiment (</a:t>
            </a:r>
            <a:r>
              <a:rPr lang="en-US" b="1" dirty="0"/>
              <a:t>1911</a:t>
            </a:r>
            <a:r>
              <a:rPr lang="en-US" dirty="0"/>
              <a:t>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Early Atomic Models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82608" y="4862307"/>
            <a:ext cx="26620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Rutherford scattering indicated atoms have a heavy &amp; compact nucleus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42D15E-16CE-46E8-9DF4-5A2B61AB03FE}"/>
              </a:ext>
            </a:extLst>
          </p:cNvPr>
          <p:cNvSpPr txBox="1"/>
          <p:nvPr/>
        </p:nvSpPr>
        <p:spPr>
          <a:xfrm>
            <a:off x="972012" y="1310875"/>
            <a:ext cx="212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J.J Thomson (</a:t>
            </a:r>
            <a:r>
              <a:rPr lang="en-US" b="1" dirty="0"/>
              <a:t>1904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D691E-7B0F-4F2A-BC5D-006EDCB2E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427" y="4573294"/>
            <a:ext cx="1548909" cy="1501355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DFA13493-FE14-439F-85BF-52EC9334A513}"/>
              </a:ext>
            </a:extLst>
          </p:cNvPr>
          <p:cNvSpPr/>
          <p:nvPr/>
        </p:nvSpPr>
        <p:spPr>
          <a:xfrm>
            <a:off x="628649" y="4694863"/>
            <a:ext cx="2216506" cy="1258215"/>
          </a:xfrm>
          <a:prstGeom prst="wedgeRoundRectCallout">
            <a:avLst>
              <a:gd name="adj1" fmla="val 94678"/>
              <a:gd name="adj2" fmla="val -37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if like charges repel, then what keeps the protons close together?</a:t>
            </a:r>
          </a:p>
        </p:txBody>
      </p:sp>
    </p:spTree>
    <p:extLst>
      <p:ext uri="{BB962C8B-B14F-4D97-AF65-F5344CB8AC3E}">
        <p14:creationId xmlns:p14="http://schemas.microsoft.com/office/powerpoint/2010/main" val="5302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Early Atomic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71" y="1092698"/>
            <a:ext cx="4590297" cy="274320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76914" y="1941538"/>
            <a:ext cx="7573913" cy="4466432"/>
            <a:chOff x="876914" y="1941538"/>
            <a:chExt cx="7573913" cy="4466432"/>
          </a:xfrm>
        </p:grpSpPr>
        <p:sp>
          <p:nvSpPr>
            <p:cNvPr id="10" name="TextBox 9"/>
            <p:cNvSpPr txBox="1"/>
            <p:nvPr/>
          </p:nvSpPr>
          <p:spPr>
            <a:xfrm>
              <a:off x="5691226" y="1941538"/>
              <a:ext cx="2759601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Rutherford model required even </a:t>
              </a:r>
              <a:r>
                <a:rPr lang="en-US" i="1" dirty="0"/>
                <a:t>stable</a:t>
              </a:r>
              <a:r>
                <a:rPr lang="en-US" dirty="0"/>
                <a:t> atoms to constantly emit radiation (but they don’t) and it could not explain discrete spectral emission lines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1274" y="4445820"/>
              <a:ext cx="3619500" cy="19621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914" y="4203519"/>
              <a:ext cx="1932039" cy="1917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788570" y="1140635"/>
            <a:ext cx="7386712" cy="2760064"/>
            <a:chOff x="788570" y="1140635"/>
            <a:chExt cx="7386712" cy="276006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570" y="1170631"/>
              <a:ext cx="2602430" cy="2045235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252638" y="1140635"/>
              <a:ext cx="3488551" cy="2482168"/>
              <a:chOff x="751699" y="954259"/>
              <a:chExt cx="3488551" cy="248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796263" y="1486867"/>
                    <a:ext cx="2418098" cy="4725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263" y="1486867"/>
                    <a:ext cx="2418098" cy="4725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400050" y="2915002"/>
                    <a:ext cx="1210524" cy="52142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0050" y="2915002"/>
                    <a:ext cx="1210524" cy="52142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905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920110" y="2065367"/>
                    <a:ext cx="3320140" cy="5674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𝐶𝑜𝑢𝑙𝑜𝑚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𝑐𝑜𝑛𝑠𝑡𝑎𝑛𝑡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110" y="2065367"/>
                    <a:ext cx="3320140" cy="56746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751699" y="954259"/>
                    <a:ext cx="2507225" cy="33855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𝑜𝑢𝑙𝑜𝑚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𝐿𝑎𝑤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699" y="954259"/>
                    <a:ext cx="2507225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412958" y="3069702"/>
                  <a:ext cx="1762324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 dirty="0"/>
                    <a:t> Electric charge</a:t>
                  </a:r>
                  <a:endPara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sz="1600" dirty="0"/>
                    <a:t>Permittivity of free space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958" y="3069702"/>
                  <a:ext cx="1762324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r="-1730" b="-88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Electric Field Potential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7202" y="3191408"/>
            <a:ext cx="66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Eq</a:t>
            </a:r>
            <a:r>
              <a:rPr lang="en-US" sz="1600" dirty="0">
                <a:latin typeface="+mj-lt"/>
              </a:rPr>
              <a:t> 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06250" y="4189644"/>
            <a:ext cx="3076440" cy="1921881"/>
            <a:chOff x="5506250" y="4189644"/>
            <a:chExt cx="3076440" cy="1921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773022" y="4189644"/>
                  <a:ext cx="2132727" cy="6163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3022" y="4189644"/>
                  <a:ext cx="2132727" cy="616387"/>
                </a:xfrm>
                <a:prstGeom prst="rect">
                  <a:avLst/>
                </a:prstGeom>
                <a:blipFill>
                  <a:blip r:embed="rId11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5506250" y="5032507"/>
                  <a:ext cx="3076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00B050"/>
                      </a:solidFill>
                    </a:rPr>
                    <a:t>A</a:t>
                  </a:r>
                  <a:r>
                    <a:rPr lang="en-US" dirty="0"/>
                    <a:t> as reference point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250" y="5032507"/>
                  <a:ext cx="307644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351849" y="5590100"/>
                  <a:ext cx="1463137" cy="521425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1849" y="5590100"/>
                  <a:ext cx="1463137" cy="52142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5749280" y="5709734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2</a:t>
              </a: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H="1">
            <a:off x="4645742" y="3529962"/>
            <a:ext cx="1343590" cy="2060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42150" y="3965614"/>
            <a:ext cx="4371679" cy="2390737"/>
            <a:chOff x="642150" y="3965614"/>
            <a:chExt cx="4371679" cy="23907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871510" y="4431266"/>
                  <a:ext cx="1660133" cy="62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510" y="4431266"/>
                  <a:ext cx="1660133" cy="6211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820088" y="5221739"/>
                  <a:ext cx="2193741" cy="62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088" y="5221739"/>
                  <a:ext cx="2193741" cy="62119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1374744" y="3965614"/>
              <a:ext cx="2785405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Electric</a:t>
              </a:r>
              <a:r>
                <a:rPr lang="en-US" sz="1600" dirty="0"/>
                <a:t> 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Field Potential</a:t>
              </a:r>
            </a:p>
          </p:txBody>
        </p: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642150" y="4682999"/>
              <a:ext cx="1707614" cy="1673352"/>
              <a:chOff x="2246179" y="1899592"/>
              <a:chExt cx="1399680" cy="1371600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2566219" y="2219632"/>
                <a:ext cx="731520" cy="73152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246179" y="1899592"/>
                <a:ext cx="1371600" cy="1371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728349" y="2558512"/>
                <a:ext cx="4144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q1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987773" y="2049759"/>
                <a:ext cx="359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q2</a:t>
                </a:r>
              </a:p>
            </p:txBody>
          </p:sp>
          <p:cxnSp>
            <p:nvCxnSpPr>
              <p:cNvPr id="34" name="Straight Arrow Connector 33"/>
              <p:cNvCxnSpPr>
                <a:stCxn id="28" idx="7"/>
                <a:endCxn id="31" idx="7"/>
              </p:cNvCxnSpPr>
              <p:nvPr/>
            </p:nvCxnSpPr>
            <p:spPr>
              <a:xfrm flipV="1">
                <a:off x="3190610" y="2100458"/>
                <a:ext cx="226303" cy="22630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3203145" y="2188261"/>
                <a:ext cx="199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</a:rPr>
                  <a:t>A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446755" y="1961958"/>
                <a:ext cx="199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</a:rPr>
                  <a:t>B</a:t>
                </a: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909119" y="2558512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165621" y="2303900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394053" y="2069944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209E1-D02F-4248-AB11-6543B1BED1EB}"/>
                  </a:ext>
                </a:extLst>
              </p:cNvPr>
              <p:cNvSpPr txBox="1"/>
              <p:nvPr/>
            </p:nvSpPr>
            <p:spPr>
              <a:xfrm>
                <a:off x="2697702" y="6012212"/>
                <a:ext cx="889794" cy="565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209E1-D02F-4248-AB11-6543B1BE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02" y="6012212"/>
                <a:ext cx="889794" cy="56509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DEFC9-EBC7-4680-8BBA-81AC598B8B5E}"/>
                  </a:ext>
                </a:extLst>
              </p:cNvPr>
              <p:cNvSpPr txBox="1"/>
              <p:nvPr/>
            </p:nvSpPr>
            <p:spPr>
              <a:xfrm>
                <a:off x="3908912" y="6042110"/>
                <a:ext cx="1487330" cy="439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DEFC9-EBC7-4680-8BBA-81AC598B8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12" y="6042110"/>
                <a:ext cx="1487330" cy="439929"/>
              </a:xfrm>
              <a:prstGeom prst="rect">
                <a:avLst/>
              </a:prstGeom>
              <a:blipFill>
                <a:blip r:embed="rId17"/>
                <a:stretch>
                  <a:fillRect l="-410" r="-410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FB7056C-650F-4FE4-80B1-8C8367B6F635}"/>
              </a:ext>
            </a:extLst>
          </p:cNvPr>
          <p:cNvSpPr/>
          <p:nvPr/>
        </p:nvSpPr>
        <p:spPr>
          <a:xfrm>
            <a:off x="4763373" y="5965902"/>
            <a:ext cx="723030" cy="621196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589A5C-9145-4CD1-9868-7C40E21954BF}"/>
              </a:ext>
            </a:extLst>
          </p:cNvPr>
          <p:cNvSpPr/>
          <p:nvPr/>
        </p:nvSpPr>
        <p:spPr>
          <a:xfrm>
            <a:off x="6861878" y="4181049"/>
            <a:ext cx="907377" cy="674161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AA1D4-89B1-4634-B1B5-774ADE65E0D9}"/>
              </a:ext>
            </a:extLst>
          </p:cNvPr>
          <p:cNvCxnSpPr>
            <a:cxnSpLocks/>
            <a:stCxn id="12" idx="3"/>
            <a:endCxn id="41" idx="0"/>
          </p:cNvCxnSpPr>
          <p:nvPr/>
        </p:nvCxnSpPr>
        <p:spPr>
          <a:xfrm flipV="1">
            <a:off x="5486403" y="4181049"/>
            <a:ext cx="1829164" cy="2095451"/>
          </a:xfrm>
          <a:prstGeom prst="bentConnector4">
            <a:avLst>
              <a:gd name="adj1" fmla="val 181169"/>
              <a:gd name="adj2" fmla="val 1109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  <p:bldP spid="12" grpId="0" animBg="1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- 1913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2" y="1088374"/>
            <a:ext cx="2086835" cy="209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85985" y="3372919"/>
                <a:ext cx="1210524" cy="52142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85" y="3372919"/>
                <a:ext cx="1210524" cy="521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28650" y="3633632"/>
            <a:ext cx="2149371" cy="2553019"/>
            <a:chOff x="628650" y="3633632"/>
            <a:chExt cx="2149371" cy="2553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52166" y="3981152"/>
                  <a:ext cx="1478161" cy="5754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𝑒𝑙𝑒𝑐𝑡𝑟𝑜𝑛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𝑝𝑟𝑜𝑡𝑜𝑛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166" y="3981152"/>
                  <a:ext cx="1478161" cy="575414"/>
                </a:xfrm>
                <a:prstGeom prst="rect">
                  <a:avLst/>
                </a:prstGeom>
                <a:blipFill>
                  <a:blip r:embed="rId12"/>
                  <a:stretch>
                    <a:fillRect l="-3704" r="-164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28650" y="4736624"/>
                  <a:ext cx="21493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𝑟𝑎𝑑𝑖𝑎𝑙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𝑟𝑎𝑑𝑖𝑎𝑙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4736624"/>
                  <a:ext cx="214937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85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46932" y="5243051"/>
                  <a:ext cx="1587037" cy="602857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32" y="5243051"/>
                  <a:ext cx="1587037" cy="60285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Elbow Connector 42"/>
            <p:cNvCxnSpPr>
              <a:cxnSpLocks/>
              <a:stCxn id="28" idx="1"/>
              <a:endCxn id="27" idx="1"/>
            </p:cNvCxnSpPr>
            <p:nvPr/>
          </p:nvCxnSpPr>
          <p:spPr>
            <a:xfrm rot="10800000" flipV="1">
              <a:off x="646933" y="3633632"/>
              <a:ext cx="239053" cy="1910848"/>
            </a:xfrm>
            <a:prstGeom prst="bentConnector3">
              <a:avLst>
                <a:gd name="adj1" fmla="val 19562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cxnSpLocks/>
            </p:cNvCxnSpPr>
            <p:nvPr/>
          </p:nvCxnSpPr>
          <p:spPr>
            <a:xfrm flipH="1">
              <a:off x="2096510" y="5013623"/>
              <a:ext cx="194253" cy="256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159407" y="5848097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3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053875" y="3438589"/>
            <a:ext cx="66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Eq</a:t>
            </a:r>
            <a:r>
              <a:rPr lang="en-US" sz="1600" dirty="0">
                <a:latin typeface="+mj-lt"/>
              </a:rPr>
              <a:t> 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97924" y="1192243"/>
            <a:ext cx="5481625" cy="2211180"/>
            <a:chOff x="3297924" y="1192243"/>
            <a:chExt cx="5481625" cy="2211180"/>
          </a:xfrm>
        </p:grpSpPr>
        <p:grpSp>
          <p:nvGrpSpPr>
            <p:cNvPr id="56" name="Group 55"/>
            <p:cNvGrpSpPr/>
            <p:nvPr/>
          </p:nvGrpSpPr>
          <p:grpSpPr>
            <a:xfrm>
              <a:off x="3465414" y="1192243"/>
              <a:ext cx="5314135" cy="1597527"/>
              <a:chOff x="3465414" y="1192243"/>
              <a:chExt cx="5314135" cy="15975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465414" y="1366415"/>
                    <a:ext cx="148617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𝑚𝑣𝑟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5414" y="1366415"/>
                    <a:ext cx="148617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279" r="-3689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830577" y="1312442"/>
                    <a:ext cx="1948972" cy="147732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Bohr:  Angular momentum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is </a:t>
                    </a:r>
                    <a:r>
                      <a:rPr lang="en-US" b="1" dirty="0"/>
                      <a:t>quantized</a:t>
                    </a:r>
                    <a:r>
                      <a:rPr lang="en-US" dirty="0"/>
                      <a:t> and is   a multiple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of Plank’s constant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ℏ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0577" y="1312442"/>
                    <a:ext cx="1948972" cy="147732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12" t="-1633" r="-4361" b="-4898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289521" y="1192243"/>
                    <a:ext cx="969561" cy="5442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𝑚𝑟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9521" y="1192243"/>
                    <a:ext cx="969561" cy="54425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3703704" y="2075860"/>
                  <a:ext cx="2156936" cy="6028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704" y="2075860"/>
                  <a:ext cx="2156936" cy="60285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3942711" y="2781447"/>
                  <a:ext cx="1473288" cy="555793"/>
                </a:xfrm>
                <a:prstGeom prst="rect">
                  <a:avLst/>
                </a:prstGeom>
                <a:noFill/>
                <a:ln w="19050">
                  <a:solidFill>
                    <a:srgbClr val="7030A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2711" y="2781447"/>
                  <a:ext cx="1473288" cy="5557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/>
            <p:cNvCxnSpPr/>
            <p:nvPr/>
          </p:nvCxnSpPr>
          <p:spPr>
            <a:xfrm flipH="1">
              <a:off x="5289521" y="1736495"/>
              <a:ext cx="226376" cy="431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297924" y="2936078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7425087" y="2877445"/>
                  <a:ext cx="759952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087" y="2877445"/>
                  <a:ext cx="759952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64571" y="5061940"/>
            <a:ext cx="1927471" cy="143403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4207" y="4792179"/>
            <a:ext cx="2685774" cy="151403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468920" y="3541498"/>
            <a:ext cx="5281665" cy="1314342"/>
            <a:chOff x="3468920" y="3541498"/>
            <a:chExt cx="5281665" cy="13143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468920" y="3541498"/>
                  <a:ext cx="4395370" cy="8024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(1.11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−10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(1.05×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−34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𝐽𝑠𝑒𝑐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19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9.1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920" y="3541498"/>
                  <a:ext cx="4395370" cy="80246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3500186" y="4565055"/>
                  <a:ext cx="2758896" cy="2907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=0.53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−10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=0.53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0186" y="4565055"/>
                  <a:ext cx="2758896" cy="290785"/>
                </a:xfrm>
                <a:prstGeom prst="rect">
                  <a:avLst/>
                </a:prstGeom>
                <a:blipFill>
                  <a:blip r:embed="rId22"/>
                  <a:stretch>
                    <a:fillRect t="-8000" r="-1099" b="-120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954172" y="3824676"/>
                  <a:ext cx="796413" cy="369332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4172" y="3824676"/>
                  <a:ext cx="796413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5F61B3-E617-46EB-8798-01B206C01D83}"/>
              </a:ext>
            </a:extLst>
          </p:cNvPr>
          <p:cNvCxnSpPr>
            <a:cxnSpLocks/>
          </p:cNvCxnSpPr>
          <p:nvPr/>
        </p:nvCxnSpPr>
        <p:spPr>
          <a:xfrm flipH="1">
            <a:off x="1645444" y="1881188"/>
            <a:ext cx="519113" cy="33337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9B2B48-AF2C-4855-A4D8-BA49C1D3A1D8}"/>
              </a:ext>
            </a:extLst>
          </p:cNvPr>
          <p:cNvSpPr txBox="1"/>
          <p:nvPr/>
        </p:nvSpPr>
        <p:spPr>
          <a:xfrm>
            <a:off x="534439" y="1312442"/>
            <a:ext cx="962718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 stay</a:t>
            </a:r>
          </a:p>
          <a:p>
            <a:pPr algn="ctr"/>
            <a:r>
              <a:rPr lang="en-US" sz="1400" dirty="0"/>
              <a:t>“in orbit”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Blue</a:t>
            </a:r>
            <a:r>
              <a:rPr lang="en-US" sz="1400" dirty="0"/>
              <a:t> = </a:t>
            </a:r>
            <a:r>
              <a:rPr lang="en-US" sz="1400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3C3ABF-FCFB-4085-BBC8-4CADD0A6A84E}"/>
              </a:ext>
            </a:extLst>
          </p:cNvPr>
          <p:cNvSpPr/>
          <p:nvPr/>
        </p:nvSpPr>
        <p:spPr>
          <a:xfrm>
            <a:off x="5515897" y="4565055"/>
            <a:ext cx="482547" cy="27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9BE0F8-61D9-4906-8637-BFDBA8BD2453}"/>
              </a:ext>
            </a:extLst>
          </p:cNvPr>
          <p:cNvSpPr/>
          <p:nvPr/>
        </p:nvSpPr>
        <p:spPr>
          <a:xfrm>
            <a:off x="3720329" y="6282813"/>
            <a:ext cx="482547" cy="27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9DA3C1B-7783-448F-A2FA-1F3A3F88E6B9}"/>
              </a:ext>
            </a:extLst>
          </p:cNvPr>
          <p:cNvCxnSpPr>
            <a:stCxn id="4" idx="2"/>
            <a:endCxn id="40" idx="3"/>
          </p:cNvCxnSpPr>
          <p:nvPr/>
        </p:nvCxnSpPr>
        <p:spPr>
          <a:xfrm rot="5400000">
            <a:off x="4190459" y="4854730"/>
            <a:ext cx="1579130" cy="1554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04C36-E7D5-4E11-A244-DAEF0FEDB4E8}"/>
              </a:ext>
            </a:extLst>
          </p:cNvPr>
          <p:cNvSpPr/>
          <p:nvPr/>
        </p:nvSpPr>
        <p:spPr>
          <a:xfrm>
            <a:off x="628650" y="5139813"/>
            <a:ext cx="868507" cy="726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CB13E1-4954-4F36-8F2F-AA11961172F6}"/>
              </a:ext>
            </a:extLst>
          </p:cNvPr>
          <p:cNvSpPr/>
          <p:nvPr/>
        </p:nvSpPr>
        <p:spPr>
          <a:xfrm>
            <a:off x="3703524" y="2005385"/>
            <a:ext cx="868507" cy="726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E259DE0-AC71-4438-BBCD-37A9FAA9BB32}"/>
              </a:ext>
            </a:extLst>
          </p:cNvPr>
          <p:cNvCxnSpPr>
            <a:stCxn id="26" idx="2"/>
            <a:endCxn id="46" idx="1"/>
          </p:cNvCxnSpPr>
          <p:nvPr/>
        </p:nvCxnSpPr>
        <p:spPr>
          <a:xfrm rot="5400000" flipH="1" flipV="1">
            <a:off x="634391" y="2797116"/>
            <a:ext cx="3497645" cy="2640620"/>
          </a:xfrm>
          <a:prstGeom prst="bentConnector4">
            <a:avLst>
              <a:gd name="adj1" fmla="val -13494"/>
              <a:gd name="adj2" fmla="val 682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08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- 1913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2" y="1088374"/>
            <a:ext cx="2086835" cy="209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53409" y="3498108"/>
                <a:ext cx="1587037" cy="602857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09" y="3498108"/>
                <a:ext cx="1587037" cy="6028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9216" y="4418343"/>
                <a:ext cx="2459584" cy="717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16" y="4418343"/>
                <a:ext cx="2459584" cy="717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28167" y="5486578"/>
                <a:ext cx="2243884" cy="717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67" y="5486578"/>
                <a:ext cx="2243884" cy="717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4048454" y="2756899"/>
            <a:ext cx="3335338" cy="1467288"/>
            <a:chOff x="4048454" y="2756899"/>
            <a:chExt cx="3335338" cy="1467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048455" y="2756899"/>
                  <a:ext cx="3335337" cy="624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455" y="2756899"/>
                  <a:ext cx="3335337" cy="6249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048454" y="3599208"/>
                  <a:ext cx="2343462" cy="624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454" y="3599208"/>
                  <a:ext cx="2343462" cy="6249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296328" y="3630259"/>
            <a:ext cx="66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Eq</a:t>
            </a:r>
            <a:r>
              <a:rPr lang="en-US" sz="1600" dirty="0">
                <a:latin typeface="+mj-lt"/>
              </a:rPr>
              <a:t> 3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66264" y="827661"/>
            <a:ext cx="4699974" cy="1596800"/>
            <a:chOff x="3966264" y="827661"/>
            <a:chExt cx="4699974" cy="1596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966264" y="1396632"/>
                  <a:ext cx="30525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𝑘𝑖𝑛𝑒𝑡𝑖𝑐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𝑝𝑜𝑡𝑒𝑛𝑡𝑖𝑎𝑙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6264" y="1396632"/>
                  <a:ext cx="305256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400" t="-2174" r="-24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3984546" y="1821604"/>
                  <a:ext cx="2674130" cy="6028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4546" y="1821604"/>
                  <a:ext cx="2674130" cy="60285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7280999" y="827661"/>
                  <a:ext cx="1385239" cy="521425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999" y="827661"/>
                  <a:ext cx="1385239" cy="52142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6720114" y="919096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2580" y="4224187"/>
            <a:ext cx="3636567" cy="843400"/>
            <a:chOff x="3642580" y="4224187"/>
            <a:chExt cx="3636567" cy="843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238380" y="4511794"/>
                  <a:ext cx="1473288" cy="555793"/>
                </a:xfrm>
                <a:prstGeom prst="rect">
                  <a:avLst/>
                </a:prstGeom>
                <a:noFill/>
                <a:ln w="19050">
                  <a:solidFill>
                    <a:srgbClr val="7030A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8380" y="4511794"/>
                  <a:ext cx="1473288" cy="5557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391916" y="4553007"/>
                  <a:ext cx="887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916" y="4553007"/>
                  <a:ext cx="887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6207" r="-689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Elbow Connector 12"/>
            <p:cNvCxnSpPr>
              <a:stCxn id="18" idx="3"/>
            </p:cNvCxnSpPr>
            <p:nvPr/>
          </p:nvCxnSpPr>
          <p:spPr>
            <a:xfrm flipV="1">
              <a:off x="5711668" y="4224187"/>
              <a:ext cx="416287" cy="565504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642580" y="4620413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4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70101" y="5486578"/>
            <a:ext cx="2247383" cy="622991"/>
            <a:chOff x="4270101" y="5486578"/>
            <a:chExt cx="2247383" cy="622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4270101" y="5628796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5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41976" y="1753700"/>
            <a:ext cx="3184934" cy="738664"/>
            <a:chOff x="5641976" y="1753700"/>
            <a:chExt cx="3184934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280999" y="1753700"/>
                  <a:ext cx="1545911" cy="73866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Potential is negative because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 &amp; </m:t>
                        </m:r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999" y="1753700"/>
                  <a:ext cx="1545911" cy="738664"/>
                </a:xfrm>
                <a:prstGeom prst="rect">
                  <a:avLst/>
                </a:prstGeom>
                <a:blipFill>
                  <a:blip r:embed="rId14"/>
                  <a:stretch>
                    <a:fillRect t="-813"/>
                  </a:stretch>
                </a:blipFill>
                <a:ln w="127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/>
            <p:cNvSpPr/>
            <p:nvPr/>
          </p:nvSpPr>
          <p:spPr>
            <a:xfrm>
              <a:off x="5641976" y="2029426"/>
              <a:ext cx="195008" cy="2493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Connector: Elbow 30"/>
          <p:cNvCxnSpPr>
            <a:cxnSpLocks/>
            <a:stCxn id="4" idx="3"/>
            <a:endCxn id="15" idx="0"/>
          </p:cNvCxnSpPr>
          <p:nvPr/>
        </p:nvCxnSpPr>
        <p:spPr>
          <a:xfrm flipV="1">
            <a:off x="2872051" y="2756899"/>
            <a:ext cx="2844073" cy="3088335"/>
          </a:xfrm>
          <a:prstGeom prst="bentConnector4">
            <a:avLst>
              <a:gd name="adj1" fmla="val 20682"/>
              <a:gd name="adj2" fmla="val 107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8B0B93-D823-4AA4-9D92-DCE1434761C7}"/>
              </a:ext>
            </a:extLst>
          </p:cNvPr>
          <p:cNvCxnSpPr>
            <a:cxnSpLocks/>
          </p:cNvCxnSpPr>
          <p:nvPr/>
        </p:nvCxnSpPr>
        <p:spPr>
          <a:xfrm>
            <a:off x="1376655" y="5143387"/>
            <a:ext cx="627711" cy="343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D25054-B6B4-47D7-BDE6-37177BC7DBA7}"/>
              </a:ext>
            </a:extLst>
          </p:cNvPr>
          <p:cNvCxnSpPr>
            <a:cxnSpLocks/>
          </p:cNvCxnSpPr>
          <p:nvPr/>
        </p:nvCxnSpPr>
        <p:spPr>
          <a:xfrm flipH="1">
            <a:off x="1333500" y="5135655"/>
            <a:ext cx="670866" cy="350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E6CD0C4-2DEE-4896-9346-7B76BA9D8C7F}"/>
              </a:ext>
            </a:extLst>
          </p:cNvPr>
          <p:cNvCxnSpPr>
            <a:stCxn id="6" idx="0"/>
            <a:endCxn id="20" idx="0"/>
          </p:cNvCxnSpPr>
          <p:nvPr/>
        </p:nvCxnSpPr>
        <p:spPr>
          <a:xfrm rot="16200000" flipV="1">
            <a:off x="7550768" y="1250513"/>
            <a:ext cx="926039" cy="80336"/>
          </a:xfrm>
          <a:prstGeom prst="bentConnector5">
            <a:avLst>
              <a:gd name="adj1" fmla="val 21846"/>
              <a:gd name="adj2" fmla="val -1046708"/>
              <a:gd name="adj3" fmla="val 12468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D5F3E6-0DB4-4C3A-A459-6AF576D8A406}"/>
                  </a:ext>
                </a:extLst>
              </p:cNvPr>
              <p:cNvSpPr txBox="1"/>
              <p:nvPr/>
            </p:nvSpPr>
            <p:spPr>
              <a:xfrm>
                <a:off x="6883299" y="5560746"/>
                <a:ext cx="1385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𝑜𝑟𝑏𝑖𝑡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D5F3E6-0DB4-4C3A-A459-6AF576D8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299" y="5560746"/>
                <a:ext cx="138523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8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Double Slit Diffraction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06" y="1563653"/>
            <a:ext cx="5207988" cy="423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18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- 1913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05939" y="2224658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39" y="2224658"/>
                <a:ext cx="1372042" cy="715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05939" y="3281199"/>
                <a:ext cx="2552237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39" y="3281199"/>
                <a:ext cx="2552237" cy="6108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79765" y="1248278"/>
            <a:ext cx="2278449" cy="622991"/>
            <a:chOff x="479765" y="1248278"/>
            <a:chExt cx="2278449" cy="622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062301" y="1248278"/>
                  <a:ext cx="1695913" cy="62299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1" y="1248278"/>
                  <a:ext cx="1695913" cy="62299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479765" y="1423018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5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070" y="1761572"/>
            <a:ext cx="2638425" cy="18764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62301" y="4283925"/>
            <a:ext cx="6849137" cy="525978"/>
            <a:chOff x="1062301" y="4283925"/>
            <a:chExt cx="6849137" cy="5259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062301" y="4283925"/>
                  <a:ext cx="2112053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𝑓𝑖𝑛𝑎𝑙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𝑖𝑛𝑖𝑡𝑖𝑎𝑙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1" y="4283925"/>
                  <a:ext cx="2112053" cy="52597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4443264" y="4370976"/>
              <a:ext cx="3468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Einstein’s Photon Energy Quantum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3303703" y="4555642"/>
              <a:ext cx="987988" cy="8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029432" y="5094323"/>
            <a:ext cx="6838063" cy="1200329"/>
            <a:chOff x="1062301" y="5681715"/>
            <a:chExt cx="6838063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062301" y="5866381"/>
                  <a:ext cx="1994905" cy="604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𝑓𝑖𝑛𝑎𝑙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𝑖𝑛𝑖𝑡𝑖𝑎𝑙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1" y="5866381"/>
                  <a:ext cx="1994905" cy="60401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4476134" y="5681715"/>
              <a:ext cx="34242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an electron falls back to its ground state, it will emit a photon at the wavelength associated with the corresponding energy delta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3336572" y="6000425"/>
              <a:ext cx="987988" cy="8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09481-D6AC-44F1-9F8C-D8155A31C2CF}"/>
                  </a:ext>
                </a:extLst>
              </p:cNvPr>
              <p:cNvSpPr txBox="1"/>
              <p:nvPr/>
            </p:nvSpPr>
            <p:spPr>
              <a:xfrm>
                <a:off x="2628647" y="2422345"/>
                <a:ext cx="19433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400" i="1" dirty="0">
                    <a:solidFill>
                      <a:srgbClr val="7030A0"/>
                    </a:solidFill>
                  </a:rPr>
                  <a:t>Just the constants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09481-D6AC-44F1-9F8C-D8155A31C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647" y="2422345"/>
                <a:ext cx="1943353" cy="307777"/>
              </a:xfrm>
              <a:prstGeom prst="rect">
                <a:avLst/>
              </a:prstGeom>
              <a:blipFill>
                <a:blip r:embed="rId11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924CA7A9-F9A0-49E4-8FA5-40E797D7575E}"/>
              </a:ext>
            </a:extLst>
          </p:cNvPr>
          <p:cNvSpPr/>
          <p:nvPr/>
        </p:nvSpPr>
        <p:spPr>
          <a:xfrm>
            <a:off x="1824038" y="1207699"/>
            <a:ext cx="640556" cy="7153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61D4AE-D808-48EC-8007-D9D2491A6CDD}"/>
              </a:ext>
            </a:extLst>
          </p:cNvPr>
          <p:cNvSpPr/>
          <p:nvPr/>
        </p:nvSpPr>
        <p:spPr>
          <a:xfrm>
            <a:off x="1607264" y="2244621"/>
            <a:ext cx="640556" cy="7153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E9C8255-A93A-4BDA-9F6E-1F1E1AA3081E}"/>
              </a:ext>
            </a:extLst>
          </p:cNvPr>
          <p:cNvCxnSpPr>
            <a:stCxn id="14" idx="2"/>
            <a:endCxn id="24" idx="0"/>
          </p:cNvCxnSpPr>
          <p:nvPr/>
        </p:nvCxnSpPr>
        <p:spPr>
          <a:xfrm rot="5400000">
            <a:off x="1875130" y="1975435"/>
            <a:ext cx="321598" cy="216774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24C68-24E5-4F72-9D4E-7D3A6B4290FE}"/>
                  </a:ext>
                </a:extLst>
              </p:cNvPr>
              <p:cNvSpPr txBox="1"/>
              <p:nvPr/>
            </p:nvSpPr>
            <p:spPr>
              <a:xfrm>
                <a:off x="3670029" y="3452684"/>
                <a:ext cx="10904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𝑜𝑟𝑏𝑖𝑡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24C68-24E5-4F72-9D4E-7D3A6B429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029" y="3452684"/>
                <a:ext cx="109043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04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4" grpId="0" animBg="1"/>
      <p:bldP spid="14" grpId="1" animBg="1"/>
      <p:bldP spid="24" grpId="0" animBg="1"/>
      <p:bldP spid="24" grpId="1" animBg="1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Lab 2 – Bohr Spectra for Hydrogen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4632" y="1519167"/>
            <a:ext cx="6554737" cy="135685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Update a Python console application to display the predicted wavelengths for the spectral emission of the Hydrogen atom using Bohr’s Atomic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375877" y="3049786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877" y="3049786"/>
                <a:ext cx="1372042" cy="715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315444" y="4064320"/>
                <a:ext cx="2552237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44" y="4064320"/>
                <a:ext cx="2552237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36863" y="2910909"/>
                <a:ext cx="2878488" cy="1390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=9.1×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𝑘𝑔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=8.84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=6.63×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𝐽𝑠𝑒𝑐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863" y="2910909"/>
                <a:ext cx="2878488" cy="1390445"/>
              </a:xfrm>
              <a:prstGeom prst="rect">
                <a:avLst/>
              </a:prstGeom>
              <a:blipFill>
                <a:blip r:embed="rId6"/>
                <a:stretch>
                  <a:fillRect l="-2966" t="-439" b="-5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F2AA0D-087D-443C-AD2C-9C9225D10EAD}"/>
                  </a:ext>
                </a:extLst>
              </p:cNvPr>
              <p:cNvSpPr txBox="1"/>
              <p:nvPr/>
            </p:nvSpPr>
            <p:spPr>
              <a:xfrm>
                <a:off x="1512235" y="5141577"/>
                <a:ext cx="1994905" cy="604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𝑖𝑛𝑖𝑡𝑖𝑎𝑙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F2AA0D-087D-443C-AD2C-9C9225D1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235" y="5141577"/>
                <a:ext cx="1994905" cy="6040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FBED2BB-D3B8-458B-A310-3856FBEA034B}"/>
              </a:ext>
            </a:extLst>
          </p:cNvPr>
          <p:cNvSpPr txBox="1"/>
          <p:nvPr/>
        </p:nvSpPr>
        <p:spPr>
          <a:xfrm>
            <a:off x="5636862" y="4793074"/>
            <a:ext cx="2349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 SI unit for distance is meters (m) but we want the results shown in </a:t>
            </a:r>
            <a:r>
              <a:rPr lang="en-US" b="1" dirty="0">
                <a:solidFill>
                  <a:srgbClr val="FF0000"/>
                </a:solidFill>
              </a:rPr>
              <a:t>nanometers</a:t>
            </a:r>
            <a:r>
              <a:rPr lang="en-US" dirty="0">
                <a:solidFill>
                  <a:srgbClr val="FF0000"/>
                </a:solidFill>
              </a:rPr>
              <a:t> (nm)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755DDB-F79F-48F9-8BE0-4920CA2A5E39}"/>
              </a:ext>
            </a:extLst>
          </p:cNvPr>
          <p:cNvGrpSpPr/>
          <p:nvPr/>
        </p:nvGrpSpPr>
        <p:grpSpPr>
          <a:xfrm>
            <a:off x="3652437" y="5141577"/>
            <a:ext cx="1443129" cy="632802"/>
            <a:chOff x="1727774" y="6064907"/>
            <a:chExt cx="1443129" cy="632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62A0DC-3CB0-4AB0-AE63-319842FCD995}"/>
                    </a:ext>
                  </a:extLst>
                </p:cNvPr>
                <p:cNvSpPr txBox="1"/>
                <p:nvPr/>
              </p:nvSpPr>
              <p:spPr>
                <a:xfrm>
                  <a:off x="1776242" y="6064907"/>
                  <a:ext cx="13946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𝑖𝑛𝑖𝑡𝑖𝑎𝑙</m:t>
                            </m:r>
                          </m:sub>
                        </m:sSub>
                      </m:oMath>
                    </m:oMathPara>
                  </a14:m>
                  <a:endParaRPr lang="en-US" sz="1400" i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62A0DC-3CB0-4AB0-AE63-319842FC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6242" y="6064907"/>
                  <a:ext cx="1394661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121664-093A-47E0-9823-95A1124B214C}"/>
                    </a:ext>
                  </a:extLst>
                </p:cNvPr>
                <p:cNvSpPr txBox="1"/>
                <p:nvPr/>
              </p:nvSpPr>
              <p:spPr>
                <a:xfrm>
                  <a:off x="1727774" y="6372684"/>
                  <a:ext cx="1394661" cy="3250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𝑓𝑖𝑛𝑎𝑙</m:t>
                            </m:r>
                          </m:sub>
                        </m:sSub>
                      </m:oMath>
                    </m:oMathPara>
                  </a14:m>
                  <a:endParaRPr lang="en-US" sz="1400" i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121664-093A-47E0-9823-95A1124B21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7774" y="6372684"/>
                  <a:ext cx="1394661" cy="325025"/>
                </a:xfrm>
                <a:prstGeom prst="rect">
                  <a:avLst/>
                </a:prstGeom>
                <a:blipFill>
                  <a:blip r:embed="rId9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1A91E-64E5-4108-A9F5-14D56104E0C9}"/>
                  </a:ext>
                </a:extLst>
              </p:cNvPr>
              <p:cNvSpPr txBox="1"/>
              <p:nvPr/>
            </p:nvSpPr>
            <p:spPr>
              <a:xfrm>
                <a:off x="3804550" y="4248587"/>
                <a:ext cx="10904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𝑜𝑟𝑏𝑖𝑡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1A91E-64E5-4108-A9F5-14D56104E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50" y="4248587"/>
                <a:ext cx="109043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74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1" grpId="0"/>
      <p:bldP spid="5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DF2A4F-1915-4E8C-B490-B60760B8A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38" y="1484882"/>
            <a:ext cx="5541321" cy="50709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spectrum_bohr.py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C63B5-16E0-4773-8FC2-60A1B45BB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365" y="5252050"/>
            <a:ext cx="1263307" cy="9474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5A71FE-B70E-4294-93DD-7554723D41AB}"/>
              </a:ext>
            </a:extLst>
          </p:cNvPr>
          <p:cNvCxnSpPr/>
          <p:nvPr/>
        </p:nvCxnSpPr>
        <p:spPr>
          <a:xfrm flipH="1">
            <a:off x="1425150" y="3524865"/>
            <a:ext cx="100289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A3DDA4-1F62-4A7A-AF22-70155C7D3FEC}"/>
              </a:ext>
            </a:extLst>
          </p:cNvPr>
          <p:cNvCxnSpPr/>
          <p:nvPr/>
        </p:nvCxnSpPr>
        <p:spPr>
          <a:xfrm flipH="1">
            <a:off x="2007973" y="4665408"/>
            <a:ext cx="100289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72D238-856D-4067-8314-2CD1D34A246B}"/>
              </a:ext>
            </a:extLst>
          </p:cNvPr>
          <p:cNvCxnSpPr/>
          <p:nvPr/>
        </p:nvCxnSpPr>
        <p:spPr>
          <a:xfrm flipH="1">
            <a:off x="2007974" y="4982497"/>
            <a:ext cx="100289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20BB67-C40B-4712-A42A-F4592F64C270}"/>
              </a:ext>
            </a:extLst>
          </p:cNvPr>
          <p:cNvCxnSpPr/>
          <p:nvPr/>
        </p:nvCxnSpPr>
        <p:spPr>
          <a:xfrm flipH="1">
            <a:off x="2007974" y="5319252"/>
            <a:ext cx="100289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07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A72754-338C-45D4-BCCF-E1A066129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80" y="1401243"/>
            <a:ext cx="5093840" cy="5320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spectrum_bohr.py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5A71FE-B70E-4294-93DD-7554723D41AB}"/>
              </a:ext>
            </a:extLst>
          </p:cNvPr>
          <p:cNvCxnSpPr/>
          <p:nvPr/>
        </p:nvCxnSpPr>
        <p:spPr>
          <a:xfrm flipH="1">
            <a:off x="1705369" y="3465873"/>
            <a:ext cx="100289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A3DDA4-1F62-4A7A-AF22-70155C7D3FEC}"/>
              </a:ext>
            </a:extLst>
          </p:cNvPr>
          <p:cNvCxnSpPr/>
          <p:nvPr/>
        </p:nvCxnSpPr>
        <p:spPr>
          <a:xfrm flipH="1">
            <a:off x="2288190" y="4790766"/>
            <a:ext cx="100289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72D238-856D-4067-8314-2CD1D34A246B}"/>
              </a:ext>
            </a:extLst>
          </p:cNvPr>
          <p:cNvCxnSpPr/>
          <p:nvPr/>
        </p:nvCxnSpPr>
        <p:spPr>
          <a:xfrm flipH="1">
            <a:off x="2288190" y="5129981"/>
            <a:ext cx="100289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20BB67-C40B-4712-A42A-F4592F64C270}"/>
              </a:ext>
            </a:extLst>
          </p:cNvPr>
          <p:cNvCxnSpPr/>
          <p:nvPr/>
        </p:nvCxnSpPr>
        <p:spPr>
          <a:xfrm flipH="1">
            <a:off x="2288190" y="5474110"/>
            <a:ext cx="100289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3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spectrum_bohr.py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CCB37-40BB-46EC-9E18-BDD724444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33" y="1621058"/>
            <a:ext cx="2844734" cy="4432246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D013741-0DD1-4BF5-A091-34F5DAF848E5}"/>
              </a:ext>
            </a:extLst>
          </p:cNvPr>
          <p:cNvSpPr/>
          <p:nvPr/>
        </p:nvSpPr>
        <p:spPr>
          <a:xfrm>
            <a:off x="5327852" y="1895679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Lyman Series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D415042D-A1A1-4751-B149-68390A6449F6}"/>
              </a:ext>
            </a:extLst>
          </p:cNvPr>
          <p:cNvSpPr/>
          <p:nvPr/>
        </p:nvSpPr>
        <p:spPr>
          <a:xfrm>
            <a:off x="5327852" y="2971990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Balmer Series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5FEEA0C-7733-438C-8098-55174B14BDC7}"/>
              </a:ext>
            </a:extLst>
          </p:cNvPr>
          <p:cNvSpPr/>
          <p:nvPr/>
        </p:nvSpPr>
        <p:spPr>
          <a:xfrm>
            <a:off x="5327853" y="4048301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Paschen</a:t>
            </a:r>
            <a:r>
              <a:rPr lang="en-US" dirty="0"/>
              <a:t> Series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60CCA6C-D759-459F-9587-A53C37D871E9}"/>
              </a:ext>
            </a:extLst>
          </p:cNvPr>
          <p:cNvSpPr/>
          <p:nvPr/>
        </p:nvSpPr>
        <p:spPr>
          <a:xfrm>
            <a:off x="5327852" y="5124611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Brackett Series</a:t>
            </a:r>
          </a:p>
        </p:txBody>
      </p:sp>
    </p:spTree>
    <p:extLst>
      <p:ext uri="{BB962C8B-B14F-4D97-AF65-F5344CB8AC3E}">
        <p14:creationId xmlns:p14="http://schemas.microsoft.com/office/powerpoint/2010/main" val="22786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58440" y="1479110"/>
                <a:ext cx="2112052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𝑖𝑛𝑖𝑡𝑖𝑎𝑙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440" y="1479110"/>
                <a:ext cx="2112052" cy="5259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33029" y="2980919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29" y="2980919"/>
                <a:ext cx="1372042" cy="715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64555" y="2203412"/>
                <a:ext cx="2552237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55" y="2203412"/>
                <a:ext cx="2552237" cy="6108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66513" y="3798905"/>
                <a:ext cx="1854610" cy="654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13" y="3798905"/>
                <a:ext cx="1854610" cy="654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566953" y="4657047"/>
                <a:ext cx="2354170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𝐵𝑜h𝑟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3" y="4657047"/>
                <a:ext cx="2354170" cy="715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565716" y="5655889"/>
                <a:ext cx="29806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𝐵𝑜h𝑟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1.09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740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716" y="5655889"/>
                <a:ext cx="298062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454A28A-4004-4062-9998-514402A2CBC9}"/>
              </a:ext>
            </a:extLst>
          </p:cNvPr>
          <p:cNvGrpSpPr/>
          <p:nvPr/>
        </p:nvGrpSpPr>
        <p:grpSpPr>
          <a:xfrm>
            <a:off x="429010" y="1202111"/>
            <a:ext cx="2247383" cy="622991"/>
            <a:chOff x="4270101" y="5486578"/>
            <a:chExt cx="2247383" cy="622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8CC8DA5-A2A0-4ACC-9767-82CDDD5E2301}"/>
                    </a:ext>
                  </a:extLst>
                </p:cNvPr>
                <p:cNvSpPr txBox="1"/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385AF3-994D-4701-BAD1-8D8DE7E2DBE9}"/>
                </a:ext>
              </a:extLst>
            </p:cNvPr>
            <p:cNvSpPr txBox="1"/>
            <p:nvPr/>
          </p:nvSpPr>
          <p:spPr>
            <a:xfrm>
              <a:off x="4270101" y="5628796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70AA83-7E64-470E-98C5-3EBA5D29F272}"/>
              </a:ext>
            </a:extLst>
          </p:cNvPr>
          <p:cNvGrpSpPr/>
          <p:nvPr/>
        </p:nvGrpSpPr>
        <p:grpSpPr>
          <a:xfrm>
            <a:off x="1336636" y="4033877"/>
            <a:ext cx="2641108" cy="1991344"/>
            <a:chOff x="4986920" y="1099247"/>
            <a:chExt cx="2641108" cy="19913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D690C20-73C8-4F13-897A-8CFF3DC1966C}"/>
                    </a:ext>
                  </a:extLst>
                </p:cNvPr>
                <p:cNvSpPr txBox="1"/>
                <p:nvPr/>
              </p:nvSpPr>
              <p:spPr>
                <a:xfrm>
                  <a:off x="5164318" y="1616065"/>
                  <a:ext cx="2194832" cy="7272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:endParaRPr lang="en-US" sz="2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D690C20-73C8-4F13-897A-8CFF3DC19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8" y="1616065"/>
                  <a:ext cx="2194832" cy="72725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BD3F191-B0F5-4E2F-AFEC-0FD5E41FD08D}"/>
                    </a:ext>
                  </a:extLst>
                </p:cNvPr>
                <p:cNvSpPr txBox="1"/>
                <p:nvPr/>
              </p:nvSpPr>
              <p:spPr>
                <a:xfrm>
                  <a:off x="4986920" y="253659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BD3F191-B0F5-4E2F-AFEC-0FD5E41FD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6920" y="2536593"/>
                  <a:ext cx="2641108" cy="553998"/>
                </a:xfrm>
                <a:prstGeom prst="rect">
                  <a:avLst/>
                </a:prstGeom>
                <a:blipFill>
                  <a:blip r:embed="rId15"/>
                  <a:stretch>
                    <a:fillRect l="-1613" t="-1111" r="-461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F5B07-47EF-43C4-8E15-5CD6FDC21B71}"/>
                </a:ext>
              </a:extLst>
            </p:cNvPr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00215E-0FF7-42B4-A54D-F9FF12D3D375}"/>
              </a:ext>
            </a:extLst>
          </p:cNvPr>
          <p:cNvGrpSpPr/>
          <p:nvPr/>
        </p:nvGrpSpPr>
        <p:grpSpPr>
          <a:xfrm>
            <a:off x="4837380" y="2350161"/>
            <a:ext cx="2312877" cy="1118128"/>
            <a:chOff x="4846470" y="2495538"/>
            <a:chExt cx="2312877" cy="11181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E1AA0B-F91C-4A1C-B2EA-9A21C0E8EE26}"/>
                    </a:ext>
                  </a:extLst>
                </p:cNvPr>
                <p:cNvSpPr txBox="1"/>
                <p:nvPr/>
              </p:nvSpPr>
              <p:spPr>
                <a:xfrm>
                  <a:off x="4846470" y="2495538"/>
                  <a:ext cx="2312877" cy="6537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E1AA0B-F91C-4A1C-B2EA-9A21C0E8EE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6470" y="2495538"/>
                  <a:ext cx="2312877" cy="65376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0966948-32B2-4A0C-A562-637190223A28}"/>
                    </a:ext>
                  </a:extLst>
                </p:cNvPr>
                <p:cNvSpPr/>
                <p:nvPr/>
              </p:nvSpPr>
              <p:spPr>
                <a:xfrm>
                  <a:off x="4951947" y="3244334"/>
                  <a:ext cx="210192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0966948-32B2-4A0C-A562-637190223A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947" y="3244334"/>
                  <a:ext cx="2101922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0987F84-AAEF-4A50-8E1A-5867BDCA1EF6}"/>
              </a:ext>
            </a:extLst>
          </p:cNvPr>
          <p:cNvSpPr/>
          <p:nvPr/>
        </p:nvSpPr>
        <p:spPr>
          <a:xfrm>
            <a:off x="5520890" y="3798905"/>
            <a:ext cx="317090" cy="654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171DB4-FF79-4134-8C65-4164664358D8}"/>
              </a:ext>
            </a:extLst>
          </p:cNvPr>
          <p:cNvSpPr/>
          <p:nvPr/>
        </p:nvSpPr>
        <p:spPr>
          <a:xfrm>
            <a:off x="2200275" y="4599481"/>
            <a:ext cx="233364" cy="654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4" grpId="0"/>
      <p:bldP spid="3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261672" y="1615147"/>
            <a:ext cx="2963119" cy="2447833"/>
            <a:chOff x="1062569" y="1662196"/>
            <a:chExt cx="2963119" cy="244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062569" y="2179014"/>
                  <a:ext cx="2963119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569" y="2179014"/>
                  <a:ext cx="2963119" cy="1104790"/>
                </a:xfrm>
                <a:prstGeom prst="rect">
                  <a:avLst/>
                </a:prstGeom>
                <a:blipFill>
                  <a:blip r:embed="rId2"/>
                  <a:stretch>
                    <a:fillRect l="-1235" r="-206" b="-87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215303" y="3556031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303" y="3556031"/>
                  <a:ext cx="2641108" cy="553998"/>
                </a:xfrm>
                <a:prstGeom prst="rect">
                  <a:avLst/>
                </a:prstGeom>
                <a:blipFill>
                  <a:blip r:embed="rId3"/>
                  <a:stretch>
                    <a:fillRect l="-1613" r="-461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1261044" y="1662196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78279" y="1615147"/>
            <a:ext cx="2948243" cy="2447833"/>
            <a:chOff x="4851298" y="1662196"/>
            <a:chExt cx="2948243" cy="244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851298" y="2179014"/>
                  <a:ext cx="2948243" cy="11039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𝐵𝑜h𝑟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1298" y="2179014"/>
                  <a:ext cx="2948243" cy="1103957"/>
                </a:xfrm>
                <a:prstGeom prst="rect">
                  <a:avLst/>
                </a:prstGeom>
                <a:blipFill>
                  <a:blip r:embed="rId4"/>
                  <a:stretch>
                    <a:fillRect l="-1242" b="-93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927441" y="3556031"/>
                  <a:ext cx="279595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𝐵𝑜h𝑟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𝐵𝑜h𝑟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1.09740×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441" y="3556031"/>
                  <a:ext cx="2795957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525" r="-654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5050606" y="1662196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Bohr Formula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56155" y="4712109"/>
            <a:ext cx="2831690" cy="1477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Now we are doing physics!</a:t>
            </a:r>
          </a:p>
          <a:p>
            <a:pPr algn="ctr"/>
            <a:r>
              <a:rPr lang="en-US" dirty="0"/>
              <a:t>With Bohr’s model we can assemble a logical sequence of physical laws to derive an empirical rule!</a:t>
            </a:r>
          </a:p>
        </p:txBody>
      </p:sp>
      <p:cxnSp>
        <p:nvCxnSpPr>
          <p:cNvPr id="5" name="Connector: Elbow 4"/>
          <p:cNvCxnSpPr>
            <a:cxnSpLocks/>
            <a:stCxn id="6" idx="2"/>
            <a:endCxn id="21" idx="2"/>
          </p:cNvCxnSpPr>
          <p:nvPr/>
        </p:nvCxnSpPr>
        <p:spPr>
          <a:xfrm rot="16200000" flipH="1">
            <a:off x="4445106" y="1964056"/>
            <a:ext cx="18837" cy="4123195"/>
          </a:xfrm>
          <a:prstGeom prst="bentConnector3">
            <a:avLst>
              <a:gd name="adj1" fmla="val 1900780"/>
            </a:avLst>
          </a:prstGeom>
          <a:ln w="28575">
            <a:solidFill>
              <a:srgbClr val="0070C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F1AF9B5-DC5F-4EE7-B57E-DF36D63F7F47}"/>
              </a:ext>
            </a:extLst>
          </p:cNvPr>
          <p:cNvSpPr/>
          <p:nvPr/>
        </p:nvSpPr>
        <p:spPr>
          <a:xfrm>
            <a:off x="1873046" y="3749111"/>
            <a:ext cx="1039761" cy="267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1D035B-AA85-42C2-B8E8-C25CBF14A5D5}"/>
              </a:ext>
            </a:extLst>
          </p:cNvPr>
          <p:cNvSpPr/>
          <p:nvPr/>
        </p:nvSpPr>
        <p:spPr>
          <a:xfrm>
            <a:off x="6093129" y="3767948"/>
            <a:ext cx="845985" cy="267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7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67" y="1977012"/>
            <a:ext cx="2980697" cy="33464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159" y="1453411"/>
            <a:ext cx="4933333" cy="4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40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7C35AE0-1FC9-45E2-87A8-9D4C999A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10" y="1416400"/>
            <a:ext cx="2813678" cy="39932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6FA46E-DCC9-4F33-A3C3-593B862C4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311" y="1397211"/>
            <a:ext cx="2575319" cy="401248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07624" y="5696367"/>
            <a:ext cx="5128752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Bohr Model still had problems!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78128" y="4524615"/>
            <a:ext cx="560438" cy="814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BABBB5-FAEC-4630-BD69-2169236BC95C}"/>
              </a:ext>
            </a:extLst>
          </p:cNvPr>
          <p:cNvSpPr/>
          <p:nvPr/>
        </p:nvSpPr>
        <p:spPr>
          <a:xfrm>
            <a:off x="5849580" y="4524615"/>
            <a:ext cx="560438" cy="814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C4CC1-0251-4836-9CB0-AA3C2AA7F9BC}"/>
              </a:ext>
            </a:extLst>
          </p:cNvPr>
          <p:cNvSpPr txBox="1"/>
          <p:nvPr/>
        </p:nvSpPr>
        <p:spPr>
          <a:xfrm>
            <a:off x="1499436" y="1047068"/>
            <a:ext cx="254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Rydberg Formula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0B89E9-3F8B-4F67-8C9B-92FE7A0FE57C}"/>
              </a:ext>
            </a:extLst>
          </p:cNvPr>
          <p:cNvSpPr txBox="1"/>
          <p:nvPr/>
        </p:nvSpPr>
        <p:spPr>
          <a:xfrm>
            <a:off x="5017004" y="1047068"/>
            <a:ext cx="254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Bohr Model</a:t>
            </a:r>
          </a:p>
        </p:txBody>
      </p:sp>
    </p:spTree>
    <p:extLst>
      <p:ext uri="{BB962C8B-B14F-4D97-AF65-F5344CB8AC3E}">
        <p14:creationId xmlns:p14="http://schemas.microsoft.com/office/powerpoint/2010/main" val="288425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519984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Bohr Didn’t Include Electron “Spin”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2" y="1746880"/>
            <a:ext cx="6190476" cy="43523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63729" y="5036575"/>
            <a:ext cx="2816941" cy="383458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1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Double Slit Diffraction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44428"/>
            <a:ext cx="7805144" cy="2405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9674" y="5175822"/>
                <a:ext cx="2185847" cy="277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74" y="5175822"/>
                <a:ext cx="2185847" cy="277064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10553" y="5616317"/>
                <a:ext cx="1124089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553" y="5616317"/>
                <a:ext cx="1124089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732" y="4643059"/>
            <a:ext cx="5049062" cy="666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68534" y="5419754"/>
                <a:ext cx="4039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Wavelengths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 of four visible emission lines after heating pure Hydrogen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534" y="5419754"/>
                <a:ext cx="4039839" cy="646331"/>
              </a:xfrm>
              <a:prstGeom prst="rect">
                <a:avLst/>
              </a:prstGeom>
              <a:blipFill>
                <a:blip r:embed="rId7"/>
                <a:stretch>
                  <a:fillRect t="-4717" r="-75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48FC538-44C6-48D1-B5AC-D26976439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454" y="3759942"/>
            <a:ext cx="4131093" cy="408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93DDD-4F40-4B07-A501-D4A6F2EE5E2E}"/>
              </a:ext>
            </a:extLst>
          </p:cNvPr>
          <p:cNvSpPr txBox="1"/>
          <p:nvPr/>
        </p:nvSpPr>
        <p:spPr>
          <a:xfrm>
            <a:off x="302342" y="4643059"/>
            <a:ext cx="334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constructive interference:</a:t>
            </a:r>
          </a:p>
        </p:txBody>
      </p:sp>
    </p:spTree>
    <p:extLst>
      <p:ext uri="{BB962C8B-B14F-4D97-AF65-F5344CB8AC3E}">
        <p14:creationId xmlns:p14="http://schemas.microsoft.com/office/powerpoint/2010/main" val="10095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519984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Bohr Didn’t Include Electron “Spin”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2" y="1746880"/>
            <a:ext cx="6190476" cy="43523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63729" y="5036575"/>
            <a:ext cx="2816941" cy="383458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F63BFE-829F-4AF6-B826-59989082C496}"/>
              </a:ext>
            </a:extLst>
          </p:cNvPr>
          <p:cNvGrpSpPr>
            <a:grpSpLocks noChangeAspect="1"/>
          </p:cNvGrpSpPr>
          <p:nvPr/>
        </p:nvGrpSpPr>
        <p:grpSpPr>
          <a:xfrm>
            <a:off x="5980580" y="1469343"/>
            <a:ext cx="2414687" cy="3333119"/>
            <a:chOff x="2757948" y="1120877"/>
            <a:chExt cx="2927555" cy="40410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DD35CE-4B0D-4424-A5D8-530A4B9739D3}"/>
                </a:ext>
              </a:extLst>
            </p:cNvPr>
            <p:cNvSpPr/>
            <p:nvPr/>
          </p:nvSpPr>
          <p:spPr>
            <a:xfrm>
              <a:off x="2757948" y="1120877"/>
              <a:ext cx="2927555" cy="4041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ACD407-8A3C-4200-856B-776E8A7DB917}"/>
                </a:ext>
              </a:extLst>
            </p:cNvPr>
            <p:cNvGrpSpPr/>
            <p:nvPr/>
          </p:nvGrpSpPr>
          <p:grpSpPr>
            <a:xfrm>
              <a:off x="2959821" y="1320956"/>
              <a:ext cx="2523809" cy="3640901"/>
              <a:chOff x="2919262" y="1319969"/>
              <a:chExt cx="2523809" cy="3640901"/>
            </a:xfrm>
            <a:solidFill>
              <a:schemeClr val="bg1"/>
            </a:solidFill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DF9B36F-8006-4E72-BC9D-0C5C6B1D6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9262" y="1319969"/>
                <a:ext cx="2523809" cy="3257143"/>
              </a:xfrm>
              <a:prstGeom prst="rect">
                <a:avLst/>
              </a:prstGeom>
              <a:grpFill/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90C1B1-3E1F-459B-B5BC-A19A2DAF406A}"/>
                  </a:ext>
                </a:extLst>
              </p:cNvPr>
              <p:cNvSpPr txBox="1"/>
              <p:nvPr/>
            </p:nvSpPr>
            <p:spPr>
              <a:xfrm>
                <a:off x="3775586" y="4591538"/>
                <a:ext cx="811161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1924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164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Now you know…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7962285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Double-slit diffraction enables measurement of </a:t>
            </a:r>
            <a:r>
              <a:rPr lang="en-US" sz="2400" b="1" dirty="0">
                <a:solidFill>
                  <a:srgbClr val="00B050"/>
                </a:solidFill>
              </a:rPr>
              <a:t>wavelengths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Rydberg Formula </a:t>
            </a:r>
            <a:r>
              <a:rPr lang="en-US" sz="2400" dirty="0"/>
              <a:t>indicated an underlying model existed, but an equation without an explanation is just </a:t>
            </a:r>
            <a:r>
              <a:rPr lang="en-US" sz="2400" b="1" dirty="0">
                <a:solidFill>
                  <a:srgbClr val="FF0000"/>
                </a:solidFill>
              </a:rPr>
              <a:t>a nifty observation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plight of early atomic models – how do you measure something you cannot possibly </a:t>
            </a:r>
            <a:r>
              <a:rPr lang="en-US" sz="2400" u="sng" dirty="0"/>
              <a:t>see</a:t>
            </a:r>
            <a:r>
              <a:rPr lang="en-US" sz="2400" dirty="0"/>
              <a:t>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the atomic level, Mother Nature is </a:t>
            </a:r>
            <a:r>
              <a:rPr lang="en-US" sz="2400" b="1" dirty="0">
                <a:solidFill>
                  <a:srgbClr val="FF0000"/>
                </a:solidFill>
              </a:rPr>
              <a:t>quantized</a:t>
            </a:r>
            <a:r>
              <a:rPr lang="en-US" sz="2400" dirty="0"/>
              <a:t> – this violates common experience with </a:t>
            </a:r>
            <a:r>
              <a:rPr lang="en-US" sz="2400" i="1" dirty="0"/>
              <a:t>continuous</a:t>
            </a:r>
            <a:r>
              <a:rPr lang="en-US" sz="2400" dirty="0"/>
              <a:t> spectrums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Don’t be scared off by a soup of complex looking symbols and a long series of equations – learn to </a:t>
            </a:r>
            <a:r>
              <a:rPr lang="en-US" sz="2400" b="1" dirty="0"/>
              <a:t>glide with them</a:t>
            </a:r>
            <a:r>
              <a:rPr lang="en-US" sz="2400" dirty="0"/>
              <a:t>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801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 Inward Electron Transition Emits a Photon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5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F9C22-3ED9-4814-AC2B-6523E5248C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535" y="1673553"/>
            <a:ext cx="6078931" cy="427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0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3" y="1157287"/>
            <a:ext cx="7458075" cy="524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1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7C9C0-D97C-4CDC-985D-E15A3C04B4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53" t="11591" r="4306" b="12536"/>
          <a:stretch/>
        </p:blipFill>
        <p:spPr>
          <a:xfrm>
            <a:off x="1320165" y="1533831"/>
            <a:ext cx="6503670" cy="42131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607774-34F5-4E41-A7A6-E6559F0CFA4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Spectroscopy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85928F-3BC8-4201-BCD2-DF321A4A0598}"/>
              </a:ext>
            </a:extLst>
          </p:cNvPr>
          <p:cNvSpPr txBox="1"/>
          <p:nvPr/>
        </p:nvSpPr>
        <p:spPr>
          <a:xfrm>
            <a:off x="448743" y="3607778"/>
            <a:ext cx="105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7030A0"/>
                </a:solidFill>
              </a:rPr>
              <a:t>Monatomic Gas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35A1A-B9AC-4250-8F7D-0B98D046BE6D}"/>
              </a:ext>
            </a:extLst>
          </p:cNvPr>
          <p:cNvSpPr txBox="1"/>
          <p:nvPr/>
        </p:nvSpPr>
        <p:spPr>
          <a:xfrm>
            <a:off x="448743" y="4972843"/>
            <a:ext cx="105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7030A0"/>
                </a:solidFill>
              </a:rPr>
              <a:t>Monatomic Gas</a:t>
            </a:r>
          </a:p>
        </p:txBody>
      </p:sp>
    </p:spTree>
    <p:extLst>
      <p:ext uri="{BB962C8B-B14F-4D97-AF65-F5344CB8AC3E}">
        <p14:creationId xmlns:p14="http://schemas.microsoft.com/office/powerpoint/2010/main" val="185739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607774-34F5-4E41-A7A6-E6559F0CFA4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Spectroscopy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E2A988-40E3-4AE5-9A61-875642E99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48" y="1823796"/>
            <a:ext cx="7066303" cy="323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87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Electron Shells – Periodic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8E5E7-5FA0-4E35-87AF-9056458F8B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027" y="1637947"/>
            <a:ext cx="6781190" cy="4728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CBF854-A376-4E8D-A723-763223219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681" y="1162506"/>
            <a:ext cx="3067127" cy="2319863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40AB99A-6E49-4E8E-8A13-F5829FDF28BA}"/>
              </a:ext>
            </a:extLst>
          </p:cNvPr>
          <p:cNvSpPr/>
          <p:nvPr/>
        </p:nvSpPr>
        <p:spPr>
          <a:xfrm>
            <a:off x="3060290" y="1282425"/>
            <a:ext cx="2096925" cy="670734"/>
          </a:xfrm>
          <a:prstGeom prst="wedgeRectCallout">
            <a:avLst>
              <a:gd name="adj1" fmla="val -24378"/>
              <a:gd name="adj2" fmla="val 120566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Why did we pick the letters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s, p, d, f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30719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5290</TotalTime>
  <Words>1497</Words>
  <Application>Microsoft Office PowerPoint</Application>
  <PresentationFormat>On-screen Show (4:3)</PresentationFormat>
  <Paragraphs>268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Goals</vt:lpstr>
      <vt:lpstr>PowerPoint Presentation</vt:lpstr>
      <vt:lpstr>PowerPoint Presentation</vt:lpstr>
      <vt:lpstr>An Inward Electron Transition Emits a Photon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Rydberg Spectra for Hydrogen</vt:lpstr>
      <vt:lpstr>Edit spectrum_rydberg.py</vt:lpstr>
      <vt:lpstr>Edit spectrum_rydberg.py</vt:lpstr>
      <vt:lpstr>Run spectrum_rydberg.py</vt:lpstr>
      <vt:lpstr>Formulas ≠ Physics</vt:lpstr>
      <vt:lpstr>Physics Intuition: Voltage vs. Current</vt:lpstr>
      <vt:lpstr>The Ultraviolet Catastrophe</vt:lpstr>
      <vt:lpstr>Max Planck’s Law - 1900</vt:lpstr>
      <vt:lpstr>Einstein’s Photon Quantum - 1905</vt:lpstr>
      <vt:lpstr>Einstein’s Photon Quantum - 1905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Lab 2 – Bohr Spectra for Hydrogen</vt:lpstr>
      <vt:lpstr>Edit spectrum_bohr.py</vt:lpstr>
      <vt:lpstr>Edit spectrum_bohr.py</vt:lpstr>
      <vt:lpstr>Run spectrum_bohr.py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you know…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813</cp:revision>
  <cp:lastPrinted>2015-06-01T00:45:11Z</cp:lastPrinted>
  <dcterms:created xsi:type="dcterms:W3CDTF">2014-09-21T17:58:26Z</dcterms:created>
  <dcterms:modified xsi:type="dcterms:W3CDTF">2021-06-10T02:01:02Z</dcterms:modified>
</cp:coreProperties>
</file>